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6"/>
  </p:notesMasterIdLst>
  <p:sldIdLst>
    <p:sldId id="256" r:id="rId2"/>
    <p:sldId id="257" r:id="rId3"/>
    <p:sldId id="262" r:id="rId4"/>
    <p:sldId id="258" r:id="rId5"/>
    <p:sldId id="263" r:id="rId6"/>
    <p:sldId id="259" r:id="rId7"/>
    <p:sldId id="260" r:id="rId8"/>
    <p:sldId id="261" r:id="rId9"/>
    <p:sldId id="264" r:id="rId10"/>
    <p:sldId id="266" r:id="rId11"/>
    <p:sldId id="267" r:id="rId12"/>
    <p:sldId id="268" r:id="rId13"/>
    <p:sldId id="269" r:id="rId14"/>
    <p:sldId id="271" r:id="rId15"/>
    <p:sldId id="272" r:id="rId16"/>
    <p:sldId id="273" r:id="rId17"/>
    <p:sldId id="298" r:id="rId18"/>
    <p:sldId id="299" r:id="rId19"/>
    <p:sldId id="274" r:id="rId20"/>
    <p:sldId id="275" r:id="rId21"/>
    <p:sldId id="276" r:id="rId22"/>
    <p:sldId id="278" r:id="rId23"/>
    <p:sldId id="277" r:id="rId24"/>
    <p:sldId id="30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0"/>
    <p:restoredTop sz="94694"/>
  </p:normalViewPr>
  <p:slideViewPr>
    <p:cSldViewPr snapToGrid="0" snapToObjects="1">
      <p:cViewPr varScale="1">
        <p:scale>
          <a:sx n="156" d="100"/>
          <a:sy n="156" d="100"/>
        </p:scale>
        <p:origin x="6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2B214-98EC-F043-8CEA-C6963B9AA7B2}" type="datetimeFigureOut">
              <a:rPr lang="it-IT" smtClean="0"/>
              <a:t>17/02/21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6042D-2DCA-2E47-9078-045C2B28BCB1}" type="slidenum">
              <a:rPr lang="it-IT" smtClean="0"/>
              <a:t>‹N›</a:t>
            </a:fld>
            <a:endParaRPr lang="it-IT" dirty="0"/>
          </a:p>
        </p:txBody>
      </p:sp>
    </p:spTree>
    <p:extLst>
      <p:ext uri="{BB962C8B-B14F-4D97-AF65-F5344CB8AC3E}">
        <p14:creationId xmlns:p14="http://schemas.microsoft.com/office/powerpoint/2010/main" val="157194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C32D74F-E59A-6442-A145-84217A13090C}" type="datetime1">
              <a:rPr lang="it-IT" smtClean="0"/>
              <a:t>17/02/21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FCAAD34-B9FD-6A4C-A9D0-BB1E6EC7E03C}" type="datetime1">
              <a:rPr lang="it-IT" smtClean="0"/>
              <a:t>17/02/21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DF1CC71-5A0A-924D-81C6-BAB1E2273C26}" type="datetime1">
              <a:rPr lang="it-IT" smtClean="0"/>
              <a:t>17/02/21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5DC33BB-BA11-2C43-92D6-07172B1ABC79}" type="datetime1">
              <a:rPr lang="it-IT" smtClean="0"/>
              <a:t>17/02/21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2B8DEEC-CF5C-6444-A22A-F0694BCEDBBA}" type="datetime1">
              <a:rPr lang="it-IT" smtClean="0"/>
              <a:t>17/02/21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5FDEE018-7FAE-A242-8753-8EDE94A59253}" type="datetime1">
              <a:rPr lang="it-IT" smtClean="0"/>
              <a:t>17/02/21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78BA9442-F1DB-9C4F-BD50-9D6AE2655183}" type="datetime1">
              <a:rPr lang="it-IT" smtClean="0"/>
              <a:t>17/02/21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A21B625-A823-504C-9409-68A5644B8AD3}" type="datetime1">
              <a:rPr lang="it-IT" smtClean="0"/>
              <a:t>17/02/21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3FF4DFB-9B2F-2C48-A373-96DD72CF0719}" type="datetime1">
              <a:rPr lang="it-IT" smtClean="0"/>
              <a:t>17/02/21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B532F57-26AD-2C4F-B7AA-B7993C298FA0}" type="datetime1">
              <a:rPr lang="it-IT" smtClean="0"/>
              <a:t>17/02/21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21B3829-623E-3C41-87C7-871D00F3B49A}" type="datetime1">
              <a:rPr lang="it-IT" smtClean="0"/>
              <a:t>17/02/21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A990CF3-54A1-5C42-A955-C0243F9487AF}" type="datetime1">
              <a:rPr lang="it-IT" smtClean="0"/>
              <a:t>17/02/21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3907C75-09E9-D549-A891-E96842FA716A}" type="datetime1">
              <a:rPr lang="it-IT" smtClean="0"/>
              <a:t>17/02/21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B757FA1-5EDD-7C44-81E8-EB4D1E9B7B5B}" type="datetime1">
              <a:rPr lang="it-IT" smtClean="0"/>
              <a:t>17/02/21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B928F31-13C6-0040-8F3A-9D14C29D9471}" type="datetime1">
              <a:rPr lang="it-IT" smtClean="0"/>
              <a:t>17/02/21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54A8C20-D6FD-3346-AA8F-6784008D6819}" type="datetime1">
              <a:rPr lang="it-IT" smtClean="0"/>
              <a:t>17/02/21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DBA3364-9DBF-FA4B-8B1C-DF98D562B20F}" type="datetime1">
              <a:rPr lang="it-IT" smtClean="0"/>
              <a:t>17/02/21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77FF418-4673-2443-9446-1E1B783829CE}" type="datetime1">
              <a:rPr lang="it-IT" smtClean="0"/>
              <a:t>17/02/21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DB5914-48C4-7042-8184-A7A0A0B38B31}"/>
              </a:ext>
            </a:extLst>
          </p:cNvPr>
          <p:cNvSpPr>
            <a:spLocks noGrp="1"/>
          </p:cNvSpPr>
          <p:nvPr>
            <p:ph type="ctrTitle"/>
          </p:nvPr>
        </p:nvSpPr>
        <p:spPr>
          <a:xfrm>
            <a:off x="1798433" y="1645920"/>
            <a:ext cx="8796110" cy="2599509"/>
          </a:xfrm>
        </p:spPr>
        <p:txBody>
          <a:bodyPr>
            <a:normAutofit fontScale="90000"/>
          </a:bodyPr>
          <a:lstStyle/>
          <a:p>
            <a:br>
              <a:rPr lang="it-IT" dirty="0"/>
            </a:br>
            <a:br>
              <a:rPr lang="it-IT" dirty="0"/>
            </a:br>
            <a:br>
              <a:rPr lang="it-IT" dirty="0"/>
            </a:br>
            <a:br>
              <a:rPr lang="it-IT" dirty="0"/>
            </a:br>
            <a:r>
              <a:rPr lang="it-IT" dirty="0"/>
              <a:t>“TRE POMERIGGI CON LA</a:t>
            </a:r>
            <a:br>
              <a:rPr lang="it-IT" dirty="0"/>
            </a:br>
            <a:r>
              <a:rPr lang="it-IT" dirty="0"/>
              <a:t>PROCEDURA CIVILE”</a:t>
            </a:r>
            <a:br>
              <a:rPr lang="it-IT" dirty="0"/>
            </a:br>
            <a:r>
              <a:rPr lang="it-IT" dirty="0"/>
              <a:t>(PARTE II)</a:t>
            </a:r>
            <a:br>
              <a:rPr lang="it-IT" dirty="0"/>
            </a:br>
            <a:r>
              <a:rPr lang="it-IT" dirty="0"/>
              <a:t>WEBINAR</a:t>
            </a:r>
            <a:endParaRPr lang="it-IT" sz="2000" dirty="0"/>
          </a:p>
        </p:txBody>
      </p:sp>
      <p:sp>
        <p:nvSpPr>
          <p:cNvPr id="3" name="Sottotitolo 2">
            <a:extLst>
              <a:ext uri="{FF2B5EF4-FFF2-40B4-BE49-F238E27FC236}">
                <a16:creationId xmlns:a16="http://schemas.microsoft.com/office/drawing/2014/main" id="{94C93AD3-D6E2-C740-904F-640A8EC6338E}"/>
              </a:ext>
            </a:extLst>
          </p:cNvPr>
          <p:cNvSpPr>
            <a:spLocks noGrp="1"/>
          </p:cNvSpPr>
          <p:nvPr>
            <p:ph type="subTitle" idx="1"/>
          </p:nvPr>
        </p:nvSpPr>
        <p:spPr>
          <a:xfrm>
            <a:off x="2119582" y="4245429"/>
            <a:ext cx="8273985" cy="1167491"/>
          </a:xfrm>
        </p:spPr>
        <p:txBody>
          <a:bodyPr>
            <a:normAutofit fontScale="85000" lnSpcReduction="20000"/>
          </a:bodyPr>
          <a:lstStyle/>
          <a:p>
            <a:r>
              <a:rPr lang="it-IT" sz="2400" b="1" dirty="0">
                <a:solidFill>
                  <a:srgbClr val="FF0000"/>
                </a:solidFill>
              </a:rPr>
              <a:t>“La rilevabilità (d’ufficio o su eccezione di parte) dei limiti all’impiego della prova testimoniale”</a:t>
            </a:r>
          </a:p>
          <a:p>
            <a:r>
              <a:rPr lang="it-IT" dirty="0"/>
              <a:t>17 FEBBRAIO 2021</a:t>
            </a:r>
          </a:p>
          <a:p>
            <a:endParaRPr lang="it-IT" dirty="0"/>
          </a:p>
        </p:txBody>
      </p:sp>
      <p:sp>
        <p:nvSpPr>
          <p:cNvPr id="6" name="CasellaDiTesto 5">
            <a:extLst>
              <a:ext uri="{FF2B5EF4-FFF2-40B4-BE49-F238E27FC236}">
                <a16:creationId xmlns:a16="http://schemas.microsoft.com/office/drawing/2014/main" id="{E32B6BBC-C05B-834B-A3A1-BC6560968891}"/>
              </a:ext>
            </a:extLst>
          </p:cNvPr>
          <p:cNvSpPr txBox="1"/>
          <p:nvPr/>
        </p:nvSpPr>
        <p:spPr>
          <a:xfrm>
            <a:off x="1141210" y="5683350"/>
            <a:ext cx="2642992" cy="369332"/>
          </a:xfrm>
          <a:prstGeom prst="rect">
            <a:avLst/>
          </a:prstGeom>
          <a:noFill/>
        </p:spPr>
        <p:txBody>
          <a:bodyPr wrap="square" rtlCol="0">
            <a:spAutoFit/>
          </a:bodyPr>
          <a:lstStyle/>
          <a:p>
            <a:r>
              <a:rPr lang="it-IT" dirty="0"/>
              <a:t>Gian Paolo Macagno</a:t>
            </a:r>
          </a:p>
        </p:txBody>
      </p:sp>
      <p:pic>
        <p:nvPicPr>
          <p:cNvPr id="7" name="Immagine 6">
            <a:extLst>
              <a:ext uri="{FF2B5EF4-FFF2-40B4-BE49-F238E27FC236}">
                <a16:creationId xmlns:a16="http://schemas.microsoft.com/office/drawing/2014/main" id="{4F1C6D2A-85AD-0745-9F72-CA407183E6A2}"/>
              </a:ext>
            </a:extLst>
          </p:cNvPr>
          <p:cNvPicPr>
            <a:picLocks noChangeAspect="1"/>
          </p:cNvPicPr>
          <p:nvPr/>
        </p:nvPicPr>
        <p:blipFill>
          <a:blip r:embed="rId2"/>
          <a:stretch>
            <a:fillRect/>
          </a:stretch>
        </p:blipFill>
        <p:spPr>
          <a:xfrm>
            <a:off x="4214595" y="182952"/>
            <a:ext cx="1770219" cy="1344470"/>
          </a:xfrm>
          <a:prstGeom prst="rect">
            <a:avLst/>
          </a:prstGeom>
        </p:spPr>
      </p:pic>
      <p:pic>
        <p:nvPicPr>
          <p:cNvPr id="8" name="Immagine 7">
            <a:extLst>
              <a:ext uri="{FF2B5EF4-FFF2-40B4-BE49-F238E27FC236}">
                <a16:creationId xmlns:a16="http://schemas.microsoft.com/office/drawing/2014/main" id="{81DAA4ED-4AD3-9B4F-8618-D904478E98D2}"/>
              </a:ext>
            </a:extLst>
          </p:cNvPr>
          <p:cNvPicPr>
            <a:picLocks noChangeAspect="1"/>
          </p:cNvPicPr>
          <p:nvPr/>
        </p:nvPicPr>
        <p:blipFill>
          <a:blip r:embed="rId3"/>
          <a:stretch>
            <a:fillRect/>
          </a:stretch>
        </p:blipFill>
        <p:spPr>
          <a:xfrm>
            <a:off x="6559296" y="182952"/>
            <a:ext cx="1316736" cy="1360465"/>
          </a:xfrm>
          <a:prstGeom prst="rect">
            <a:avLst/>
          </a:prstGeom>
        </p:spPr>
      </p:pic>
    </p:spTree>
    <p:extLst>
      <p:ext uri="{BB962C8B-B14F-4D97-AF65-F5344CB8AC3E}">
        <p14:creationId xmlns:p14="http://schemas.microsoft.com/office/powerpoint/2010/main" val="404007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226148" y="89933"/>
            <a:ext cx="10052078" cy="6768067"/>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it-IT" b="1" u="sng" cap="none" dirty="0">
                <a:cs typeface="Arial" panose="020B0604020202020204" pitchFamily="34" charset="0"/>
              </a:rPr>
              <a:t>LA C.D. «PROVA NEGATIVA»</a:t>
            </a:r>
            <a:endParaRPr lang="it-IT" u="sng" cap="none" dirty="0">
              <a:cs typeface="Arial" panose="020B0604020202020204" pitchFamily="34" charset="0"/>
            </a:endParaRPr>
          </a:p>
          <a:p>
            <a:pPr marL="0" indent="0" algn="just">
              <a:buNone/>
            </a:pPr>
            <a:r>
              <a:rPr lang="it-IT" cap="none" dirty="0">
                <a:cs typeface="Arial" panose="020B0604020202020204" pitchFamily="34" charset="0"/>
              </a:rPr>
              <a:t>Sono ormai </a:t>
            </a:r>
            <a:r>
              <a:rPr lang="it-IT" u="sng" cap="none" dirty="0">
                <a:cs typeface="Arial" panose="020B0604020202020204" pitchFamily="34" charset="0"/>
              </a:rPr>
              <a:t>superati i tempi in cui si proponeva un'applicazione letterale del noto brocardo per cui </a:t>
            </a:r>
            <a:r>
              <a:rPr lang="it-IT" i="1" u="sng" cap="none" dirty="0">
                <a:cs typeface="Arial" panose="020B0604020202020204" pitchFamily="34" charset="0"/>
              </a:rPr>
              <a:t>negativa non sunt probanda</a:t>
            </a:r>
            <a:r>
              <a:rPr lang="it-IT" cap="none" dirty="0">
                <a:cs typeface="Arial" panose="020B0604020202020204" pitchFamily="34" charset="0"/>
              </a:rPr>
              <a:t>, malgrado la perdurante affermazione in giurisprudenza, almeno a livello di massime tralatizie, dell'oggettiva impossibilità di dimostrare tali fatti (L'impossibilità di dare "materiale dimostrazione di un fatto non avvenuto" è affermata tra le altre da Cass., 20 dicembre 2016, n. 26397 e Cass., 6 dicembre 2016, n. 24967).</a:t>
            </a:r>
          </a:p>
          <a:p>
            <a:pPr algn="just"/>
            <a:r>
              <a:rPr lang="it-IT" u="sng" cap="none" dirty="0">
                <a:cs typeface="Arial" panose="020B0604020202020204" pitchFamily="34" charset="0"/>
              </a:rPr>
              <a:t>deve ritenersi che la negatività non escluda di per sé l'applicazione della regola dell'onere della prova di cui all'art. 2697 </a:t>
            </a:r>
            <a:r>
              <a:rPr lang="it-IT" cap="none" dirty="0">
                <a:cs typeface="Arial" panose="020B0604020202020204" pitchFamily="34" charset="0"/>
              </a:rPr>
              <a:t>c.c. e a monte sembra discutibile la stessa appropriatezza tecnica dell'espressione «fatti negativi», dovendo piuttosto farsi riferimento alla prova della mancata verificazione di un fatto, </a:t>
            </a:r>
            <a:r>
              <a:rPr lang="it-IT" cap="none" dirty="0"/>
              <a:t>ossia che una determinata circostanza non si è verificata in un determinato luogo e in un determinato tempo.  </a:t>
            </a:r>
          </a:p>
          <a:p>
            <a:pPr algn="just"/>
            <a:r>
              <a:rPr lang="it-IT" u="sng" cap="none" dirty="0"/>
              <a:t>non comporta infatti la necessità di dimostrare che l'evento non si è verificato in un'infinita gamma di luoghi e in un infinito lasso di tempo, ma soltanto che, nel luogo e nel tempo considerato, non è accaduta la circostanza dedotta</a:t>
            </a:r>
            <a:r>
              <a:rPr lang="it-IT" cap="none" dirty="0"/>
              <a:t>: il che può essere, ad esempio, dimostrato testimonialmente, laddove la parte sia a conoscenza del fatto che, </a:t>
            </a:r>
            <a:r>
              <a:rPr lang="it-IT" u="sng" cap="none" dirty="0"/>
              <a:t>in quel contesto, erano presenti soggetti in grado di confermare, con la loro dichiarazione, che sotto i loro occhi l'evento non si è verificato</a:t>
            </a:r>
          </a:p>
          <a:p>
            <a:endParaRPr lang="it-IT" cap="none" dirty="0"/>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r>
              <a:rPr lang="it-IT" cap="none" dirty="0">
                <a:cs typeface="Arial" panose="020B0604020202020204" pitchFamily="34" charset="0"/>
              </a:rPr>
              <a:t> </a:t>
            </a:r>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412972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226148" y="89933"/>
            <a:ext cx="10052078" cy="639305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it-IT" u="sng" cap="none" dirty="0">
                <a:cs typeface="Arial" panose="020B0604020202020204" pitchFamily="34" charset="0"/>
              </a:rPr>
              <a:t>Potrà darsi il caso:</a:t>
            </a:r>
          </a:p>
          <a:p>
            <a:pPr marL="0" indent="0" algn="ctr">
              <a:buNone/>
            </a:pPr>
            <a:endParaRPr lang="it-IT" u="sng" cap="none" dirty="0">
              <a:cs typeface="Arial" panose="020B0604020202020204" pitchFamily="34" charset="0"/>
            </a:endParaRPr>
          </a:p>
          <a:p>
            <a:pPr algn="just"/>
            <a:r>
              <a:rPr lang="it-IT" u="sng" cap="none" dirty="0">
                <a:cs typeface="Arial" panose="020B0604020202020204" pitchFamily="34" charset="0"/>
              </a:rPr>
              <a:t>Di proposizioni negative determinate, ossia quelle che, negando la verificazione di un fatto in un circoscritto contesto spazio-temporale, ammettono la prova della proposizione positiva contraria </a:t>
            </a:r>
            <a:r>
              <a:rPr lang="it-IT" cap="none" dirty="0">
                <a:cs typeface="Arial" panose="020B0604020202020204" pitchFamily="34" charset="0"/>
              </a:rPr>
              <a:t>(ad esempio "Tizio non è transitato nel luogo del sinistro la mattina del 1° gennaio", dimostrabile provando che Tizio era in un diverso luogo).</a:t>
            </a:r>
          </a:p>
          <a:p>
            <a:pPr algn="just"/>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algn="just"/>
            <a:r>
              <a:rPr lang="it-IT" u="sng" cap="none" dirty="0">
                <a:cs typeface="Arial" panose="020B0604020202020204" pitchFamily="34" charset="0"/>
              </a:rPr>
              <a:t>Ma non possono escludersi ipotesi in cui l'ipotetica attribuzione al convenuto dell'onere di provare il fatto negativo comporterebbe la necessità di dimostrare la verità di una proposizione negativa indeterminata: </a:t>
            </a:r>
            <a:r>
              <a:rPr lang="it-IT" cap="none" dirty="0">
                <a:cs typeface="Arial" panose="020B0604020202020204" pitchFamily="34" charset="0"/>
              </a:rPr>
              <a:t>ipotizzando di assegnare alla parte l'onere di dimostrare di non avere immutato lo stato di un determinato luogo, la prova potrà essere raggiunta ad esempio con l'ausilio di dichiarazioni testimoniali, eventualmente corroborate da produzione di materiale fotografico da cui emerga che, dopo l'assunzione dell'obbligo, il luogo non è mutato</a:t>
            </a:r>
          </a:p>
          <a:p>
            <a:pPr algn="just"/>
            <a:endParaRPr lang="it-IT" u="sng"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r>
              <a:rPr lang="it-IT" cap="none" dirty="0">
                <a:cs typeface="Arial" panose="020B0604020202020204" pitchFamily="34" charset="0"/>
              </a:rPr>
              <a:t> </a:t>
            </a:r>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83974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318615" y="464941"/>
            <a:ext cx="10052078" cy="6229773"/>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it-IT" b="1" u="sng" cap="none" dirty="0">
                <a:cs typeface="Arial" panose="020B0604020202020204" pitchFamily="34" charset="0"/>
              </a:rPr>
              <a:t>LA PROVA CONTRARIA</a:t>
            </a:r>
          </a:p>
          <a:p>
            <a:pPr algn="just"/>
            <a:r>
              <a:rPr lang="it-IT" u="sng" cap="none" dirty="0">
                <a:cs typeface="Arial" panose="020B0604020202020204" pitchFamily="34" charset="0"/>
              </a:rPr>
              <a:t>Prova contraria diretta, cd. controprova</a:t>
            </a:r>
            <a:r>
              <a:rPr lang="it-IT" cap="none" dirty="0">
                <a:cs typeface="Arial" panose="020B0604020202020204" pitchFamily="34" charset="0"/>
              </a:rPr>
              <a:t>, avente cioè un contenuto specularmene opposto alla prova indicata da controparte e relativa agli stessi fatti ex adverso indicati, normalmente consistente nell'indicazione, anche sui capi avversari, dei propri testi dedotti in prova diretta.</a:t>
            </a:r>
          </a:p>
          <a:p>
            <a:pPr algn="just"/>
            <a:r>
              <a:rPr lang="it-IT" u="sng" cap="none" dirty="0">
                <a:cs typeface="Arial" panose="020B0604020202020204" pitchFamily="34" charset="0"/>
              </a:rPr>
              <a:t>Prova contraria indiretta</a:t>
            </a:r>
            <a:r>
              <a:rPr lang="it-IT" cap="none" dirty="0">
                <a:cs typeface="Arial" panose="020B0604020202020204" pitchFamily="34" charset="0"/>
              </a:rPr>
              <a:t>, avente cioè ad oggetto fatti diversi pur se incompatibili con i fatti dedotti da controparte, e finalizzata quindi a negare in tal modo gli assunti avversari dando prova di circostanze logicamente contrarie.</a:t>
            </a:r>
          </a:p>
          <a:p>
            <a:pPr algn="just"/>
            <a:r>
              <a:rPr lang="it-IT" u="sng" cap="none" dirty="0">
                <a:cs typeface="Arial" panose="020B0604020202020204" pitchFamily="34" charset="0"/>
              </a:rPr>
              <a:t>Oggetto della possibile prova contraria</a:t>
            </a:r>
            <a:r>
              <a:rPr lang="it-IT" cap="none" dirty="0">
                <a:cs typeface="Arial" panose="020B0604020202020204" pitchFamily="34" charset="0"/>
              </a:rPr>
              <a:t>: </a:t>
            </a:r>
          </a:p>
          <a:p>
            <a:pPr marL="0" indent="0" algn="just">
              <a:buNone/>
            </a:pPr>
            <a:r>
              <a:rPr lang="it-IT" cap="none" dirty="0">
                <a:cs typeface="Arial" panose="020B0604020202020204" pitchFamily="34" charset="0"/>
              </a:rPr>
              <a:t> - può essere richiesta con riferimento a </a:t>
            </a:r>
            <a:r>
              <a:rPr lang="it-IT" u="sng" cap="none" dirty="0">
                <a:cs typeface="Arial" panose="020B0604020202020204" pitchFamily="34" charset="0"/>
              </a:rPr>
              <a:t>tutte le prove ex adverso in precedenza richieste, e non solo a quelle formulate nella precedente memoria istruttoria</a:t>
            </a:r>
            <a:r>
              <a:rPr lang="it-IT" cap="none" dirty="0">
                <a:cs typeface="Arial" panose="020B0604020202020204" pitchFamily="34" charset="0"/>
              </a:rPr>
              <a:t> (Cass. civ., sez. III, 9 febbraio 2005 n. 2656)</a:t>
            </a:r>
          </a:p>
          <a:p>
            <a:pPr marL="0" indent="0" algn="just">
              <a:buNone/>
            </a:pPr>
            <a:r>
              <a:rPr lang="it-IT" cap="none" dirty="0">
                <a:cs typeface="Arial" panose="020B0604020202020204" pitchFamily="34" charset="0"/>
              </a:rPr>
              <a:t>-  va riferita alle </a:t>
            </a:r>
            <a:r>
              <a:rPr lang="it-IT" u="sng" cap="none" dirty="0">
                <a:cs typeface="Arial" panose="020B0604020202020204" pitchFamily="34" charset="0"/>
              </a:rPr>
              <a:t>prove volte a contrastare le richieste istruttorie formulate entro il termine finale previsto per le prove dirette</a:t>
            </a:r>
            <a:r>
              <a:rPr lang="it-IT" cap="none" dirty="0">
                <a:cs typeface="Arial" panose="020B0604020202020204" pitchFamily="34" charset="0"/>
              </a:rPr>
              <a:t>, e non già alle </a:t>
            </a:r>
            <a:r>
              <a:rPr lang="it-IT" u="sng" cap="none" dirty="0">
                <a:cs typeface="Arial" panose="020B0604020202020204" pitchFamily="34" charset="0"/>
              </a:rPr>
              <a:t>prove direttamente poste in negazione delle allegazioni fattuali </a:t>
            </a:r>
            <a:r>
              <a:rPr lang="it-IT" cap="none" dirty="0">
                <a:cs typeface="Arial" panose="020B0604020202020204" pitchFamily="34" charset="0"/>
              </a:rPr>
              <a:t>effettuate prima dello spirare delle preclusioni assertive (Cass. civ., sez. III, 17 maggio 2013 n. 12119), </a:t>
            </a:r>
            <a:r>
              <a:rPr lang="it-IT" u="sng" cap="none" dirty="0">
                <a:cs typeface="Arial" panose="020B0604020202020204" pitchFamily="34" charset="0"/>
              </a:rPr>
              <a:t>vi è interferenza con il tema della non contestazione</a:t>
            </a:r>
            <a:r>
              <a:rPr lang="it-IT" cap="none" dirty="0">
                <a:cs typeface="Arial" panose="020B0604020202020204" pitchFamily="34" charset="0"/>
              </a:rPr>
              <a:t>.</a:t>
            </a:r>
          </a:p>
          <a:p>
            <a:pPr algn="just">
              <a:buFontTx/>
              <a:buChar char="-"/>
            </a:pPr>
            <a:endParaRPr lang="it-IT" cap="none" dirty="0">
              <a:cs typeface="Arial" panose="020B0604020202020204" pitchFamily="34" charset="0"/>
            </a:endParaRPr>
          </a:p>
          <a:p>
            <a:pPr algn="just">
              <a:buFontTx/>
              <a:buChar char="-"/>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r>
              <a:rPr lang="it-IT" cap="none" dirty="0">
                <a:cs typeface="Arial" panose="020B0604020202020204" pitchFamily="34" charset="0"/>
              </a:rPr>
              <a:t> </a:t>
            </a:r>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9672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318615" y="464941"/>
            <a:ext cx="10052078" cy="578345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it-IT" b="1" u="sng" cap="none" dirty="0">
                <a:latin typeface="+mj-lt"/>
                <a:cs typeface="Arial" panose="020B0604020202020204" pitchFamily="34" charset="0"/>
              </a:rPr>
              <a:t>INDICAZIONE DEI TESTIMONI</a:t>
            </a:r>
          </a:p>
          <a:p>
            <a:pPr marL="0" indent="0" algn="ctr">
              <a:buNone/>
            </a:pPr>
            <a:r>
              <a:rPr lang="it-IT" u="sng" cap="none" dirty="0">
                <a:cs typeface="Arial" panose="020B0604020202020204" pitchFamily="34" charset="0"/>
              </a:rPr>
              <a:t>Il rispetto dei termini vale anche per la indicazione del nominativo dei testimoni. </a:t>
            </a:r>
          </a:p>
          <a:p>
            <a:pPr marL="0" indent="0" algn="just">
              <a:buNone/>
            </a:pPr>
            <a:r>
              <a:rPr lang="it-IT" cap="none" dirty="0">
                <a:cs typeface="Arial" panose="020B0604020202020204" pitchFamily="34" charset="0"/>
              </a:rPr>
              <a:t>Qualora nell'atto introduttivo del giudizio sia stata proposta istanza istruttoria di prova testimoniale senza indicare il nome del teste</a:t>
            </a:r>
            <a:r>
              <a:rPr lang="it-IT" u="sng" cap="none" dirty="0">
                <a:cs typeface="Arial" panose="020B0604020202020204" pitchFamily="34" charset="0"/>
              </a:rPr>
              <a:t>, quest'ultimo, tuttavia, può essere successivamente indicato entro i termini che il rito consente per il completo dispiegamento delle istanze istruttorie. (Cass., sez. III, 19 luglio 2016, n. 14706), e pertanto nelle memorie integrative per prova diretta e contraria.</a:t>
            </a:r>
          </a:p>
          <a:p>
            <a:pPr marL="0" indent="0" algn="just">
              <a:buNone/>
            </a:pPr>
            <a:r>
              <a:rPr lang="it-IT" u="sng" cap="none" dirty="0">
                <a:cs typeface="Arial" panose="020B0604020202020204" pitchFamily="34" charset="0"/>
              </a:rPr>
              <a:t>Le preclusioni istruttorie riguardano, quindi, non solo la formulazione dei capitoli, ma anche l'indicazione dei testi: </a:t>
            </a:r>
            <a:r>
              <a:rPr lang="it-IT" cap="none" dirty="0">
                <a:cs typeface="Arial" panose="020B0604020202020204" pitchFamily="34" charset="0"/>
              </a:rPr>
              <a:t>una volta che il giudice abbia provveduto sulle richieste avanzate dalle parti, non è più possibile effettuare tale indicazione o integrare la lista dei testi (Cass. III, n. 11790/2016; Cass. III, n. 5082/2007; Cass. III, n. 8957/2006).</a:t>
            </a:r>
          </a:p>
          <a:p>
            <a:pPr marL="0" indent="0" algn="just">
              <a:buNone/>
            </a:pPr>
            <a:r>
              <a:rPr lang="it-IT" cap="none" dirty="0">
                <a:cs typeface="Arial" panose="020B0604020202020204" pitchFamily="34" charset="0"/>
              </a:rPr>
              <a:t>Non è richiesta, anche se sarebbe auspicabile ove possibile, </a:t>
            </a:r>
            <a:r>
              <a:rPr lang="it-IT" u="sng" cap="none" dirty="0">
                <a:cs typeface="Arial" panose="020B0604020202020204" pitchFamily="34" charset="0"/>
              </a:rPr>
              <a:t>l’indicazione della correlazione tra testimoni e specifici capitoli </a:t>
            </a:r>
            <a:r>
              <a:rPr lang="it-IT" cap="none" dirty="0">
                <a:cs typeface="Arial" panose="020B0604020202020204" pitchFamily="34" charset="0"/>
              </a:rPr>
              <a:t>sui quali sono chiamati a deporre.</a:t>
            </a:r>
          </a:p>
          <a:p>
            <a:pPr marL="0" indent="0" algn="just">
              <a:buNone/>
            </a:pPr>
            <a:endParaRPr lang="it-IT" cap="none" dirty="0">
              <a:cs typeface="Arial" panose="020B0604020202020204" pitchFamily="34" charset="0"/>
            </a:endParaRPr>
          </a:p>
          <a:p>
            <a:pPr marL="0" indent="0" algn="just">
              <a:buNone/>
            </a:pPr>
            <a:endParaRPr lang="it-IT" u="sng"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r>
              <a:rPr lang="it-IT" cap="none" dirty="0">
                <a:cs typeface="Arial" panose="020B0604020202020204" pitchFamily="34" charset="0"/>
              </a:rPr>
              <a:t> </a:t>
            </a:r>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38673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34627D-8388-6E47-BD68-56A313149DE3}"/>
              </a:ext>
            </a:extLst>
          </p:cNvPr>
          <p:cNvSpPr>
            <a:spLocks noGrp="1"/>
          </p:cNvSpPr>
          <p:nvPr>
            <p:ph type="title"/>
          </p:nvPr>
        </p:nvSpPr>
        <p:spPr>
          <a:xfrm>
            <a:off x="698643" y="428119"/>
            <a:ext cx="10579583" cy="5349019"/>
          </a:xfrm>
        </p:spPr>
        <p:txBody>
          <a:bodyPr>
            <a:normAutofit/>
          </a:bodyPr>
          <a:lstStyle/>
          <a:p>
            <a:pPr defTabSz="457200">
              <a:lnSpc>
                <a:spcPct val="100000"/>
              </a:lnSpc>
              <a:spcBef>
                <a:spcPts val="0"/>
              </a:spcBef>
            </a:pPr>
            <a:r>
              <a:rPr lang="it-IT" sz="2200" u="sng" cap="none" dirty="0">
                <a:solidFill>
                  <a:prstClr val="black"/>
                </a:solidFill>
                <a:ea typeface="+mn-ea"/>
                <a:cs typeface="Arial" panose="020B0604020202020204" pitchFamily="34" charset="0"/>
              </a:rPr>
              <a:t>La </a:t>
            </a:r>
            <a:r>
              <a:rPr lang="it-IT" sz="2200" u="sng" cap="none" dirty="0">
                <a:solidFill>
                  <a:prstClr val="black"/>
                </a:solidFill>
                <a:cs typeface="Arial" panose="020B0604020202020204" pitchFamily="34" charset="0"/>
              </a:rPr>
              <a:t>mancata o l’incompleta o inesatta indicazione delle generalità del testimone determina l’inammissibilità della prova testimoniale</a:t>
            </a:r>
            <a:br>
              <a:rPr lang="it-IT" sz="2200" u="sng" cap="none" dirty="0">
                <a:solidFill>
                  <a:prstClr val="black"/>
                </a:solidFill>
                <a:cs typeface="Arial" panose="020B0604020202020204" pitchFamily="34" charset="0"/>
              </a:rPr>
            </a:br>
            <a:br>
              <a:rPr lang="it-IT" sz="2200" u="sng" cap="none" dirty="0">
                <a:solidFill>
                  <a:prstClr val="black"/>
                </a:solidFill>
                <a:cs typeface="Arial" panose="020B0604020202020204" pitchFamily="34" charset="0"/>
              </a:rPr>
            </a:br>
            <a:r>
              <a:rPr lang="it-IT" sz="2200" u="sng" cap="none" dirty="0">
                <a:solidFill>
                  <a:prstClr val="black"/>
                </a:solidFill>
                <a:cs typeface="Arial" panose="020B0604020202020204" pitchFamily="34" charset="0"/>
              </a:rPr>
              <a:t>Ma:</a:t>
            </a:r>
            <a:br>
              <a:rPr lang="it-IT" sz="2200" u="sng" cap="none" dirty="0">
                <a:solidFill>
                  <a:prstClr val="black"/>
                </a:solidFill>
                <a:ea typeface="+mn-ea"/>
                <a:cs typeface="Arial" panose="020B0604020202020204" pitchFamily="34" charset="0"/>
              </a:rPr>
            </a:br>
            <a:r>
              <a:rPr lang="it-IT" sz="2200" cap="none" dirty="0">
                <a:solidFill>
                  <a:prstClr val="black"/>
                </a:solidFill>
                <a:ea typeface="+mn-ea"/>
                <a:cs typeface="Arial" panose="020B0604020202020204" pitchFamily="34" charset="0"/>
              </a:rPr>
              <a:t>L'indicazione dei testimoni può avvenire anche </a:t>
            </a:r>
            <a:r>
              <a:rPr lang="it-IT" sz="2200" u="sng" cap="none" dirty="0">
                <a:solidFill>
                  <a:prstClr val="black"/>
                </a:solidFill>
                <a:ea typeface="+mn-ea"/>
                <a:cs typeface="Arial" panose="020B0604020202020204" pitchFamily="34" charset="0"/>
              </a:rPr>
              <a:t>mediante individuazione indiretta di essi tramite la funzione espletata nell'ufficio o nell'ente di cui fanno parte, a condizione che questa consenta una sicura identificazione della persona</a:t>
            </a:r>
            <a:r>
              <a:rPr lang="it-IT" sz="2200" cap="none" dirty="0">
                <a:solidFill>
                  <a:prstClr val="black"/>
                </a:solidFill>
                <a:ea typeface="+mn-ea"/>
                <a:cs typeface="Arial" panose="020B0604020202020204" pitchFamily="34" charset="0"/>
              </a:rPr>
              <a:t> che si intende chiamare come testimone, onde consentire all'altra parte, nel rispetto delle regole del contraddittorio, di individuare i testi di cui l'istante intende avvalersi.</a:t>
            </a:r>
            <a:br>
              <a:rPr lang="it-IT" sz="2200" cap="none" dirty="0">
                <a:solidFill>
                  <a:prstClr val="black"/>
                </a:solidFill>
                <a:ea typeface="+mn-ea"/>
                <a:cs typeface="Arial" panose="020B0604020202020204" pitchFamily="34" charset="0"/>
              </a:rPr>
            </a:br>
            <a:r>
              <a:rPr lang="it-IT" sz="2200" cap="none" dirty="0">
                <a:solidFill>
                  <a:prstClr val="black"/>
                </a:solidFill>
                <a:ea typeface="+mn-ea"/>
                <a:cs typeface="Arial" panose="020B0604020202020204" pitchFamily="34" charset="0"/>
              </a:rPr>
              <a:t>Esempio comune può essere  il direttore di banca o un determinato funzionario identificato in relazione a determinate operazioni bancarie, rilevanti in</a:t>
            </a:r>
            <a:br>
              <a:rPr lang="it-IT" sz="2200" cap="none" dirty="0">
                <a:solidFill>
                  <a:prstClr val="black"/>
                </a:solidFill>
                <a:ea typeface="+mn-ea"/>
                <a:cs typeface="Arial" panose="020B0604020202020204" pitchFamily="34" charset="0"/>
              </a:rPr>
            </a:br>
            <a:r>
              <a:rPr lang="it-IT" sz="2200" cap="none" dirty="0">
                <a:solidFill>
                  <a:prstClr val="black"/>
                </a:solidFill>
                <a:ea typeface="+mn-ea"/>
                <a:cs typeface="Arial" panose="020B0604020202020204" pitchFamily="34" charset="0"/>
              </a:rPr>
              <a:t>causa).</a:t>
            </a:r>
            <a:br>
              <a:rPr lang="it-IT" sz="2200" cap="none" dirty="0">
                <a:solidFill>
                  <a:prstClr val="black"/>
                </a:solidFill>
                <a:ea typeface="+mn-ea"/>
                <a:cs typeface="Arial" panose="020B0604020202020204" pitchFamily="34" charset="0"/>
              </a:rPr>
            </a:br>
            <a:endParaRPr lang="it-IT" sz="1800" cap="none" dirty="0">
              <a:solidFill>
                <a:prstClr val="black"/>
              </a:solidFill>
              <a:ea typeface="+mn-ea"/>
              <a:cs typeface="Arial" panose="020B0604020202020204" pitchFamily="34" charset="0"/>
            </a:endParaRPr>
          </a:p>
        </p:txBody>
      </p:sp>
      <p:sp>
        <p:nvSpPr>
          <p:cNvPr id="6" name="Segnaposto numero diapositiva 5">
            <a:extLst>
              <a:ext uri="{FF2B5EF4-FFF2-40B4-BE49-F238E27FC236}">
                <a16:creationId xmlns:a16="http://schemas.microsoft.com/office/drawing/2014/main" id="{BF7042F4-A085-8544-A519-53294ABEF734}"/>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43036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339163" y="232470"/>
            <a:ext cx="10052078" cy="639305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br>
              <a:rPr lang="it-IT" cap="none" dirty="0">
                <a:cs typeface="Arial" panose="020B0604020202020204" pitchFamily="34" charset="0"/>
              </a:rPr>
            </a:br>
            <a:endParaRPr lang="it-IT" cap="none" dirty="0">
              <a:cs typeface="Arial" panose="020B0604020202020204" pitchFamily="34" charset="0"/>
            </a:endParaRPr>
          </a:p>
          <a:p>
            <a:pPr marL="0" indent="0" algn="ctr">
              <a:buNone/>
            </a:pPr>
            <a:r>
              <a:rPr lang="it-IT" b="1" u="sng" cap="none" dirty="0">
                <a:solidFill>
                  <a:prstClr val="black"/>
                </a:solidFill>
                <a:cs typeface="Arial" panose="020B0604020202020204" pitchFamily="34" charset="0"/>
              </a:rPr>
              <a:t>SOSTITUZIONE DEL TESTIMONE</a:t>
            </a:r>
          </a:p>
          <a:p>
            <a:pPr marL="0" indent="0" algn="just">
              <a:buNone/>
            </a:pPr>
            <a:r>
              <a:rPr lang="it-IT" cap="none" dirty="0">
                <a:solidFill>
                  <a:prstClr val="black"/>
                </a:solidFill>
                <a:cs typeface="Arial" panose="020B0604020202020204" pitchFamily="34" charset="0"/>
              </a:rPr>
              <a:t>Che cosa avviene nel caso della successiva scoperta che, per avvicendamento in tale</a:t>
            </a:r>
            <a:br>
              <a:rPr lang="it-IT" cap="none" dirty="0">
                <a:solidFill>
                  <a:prstClr val="black"/>
                </a:solidFill>
                <a:cs typeface="Arial" panose="020B0604020202020204" pitchFamily="34" charset="0"/>
              </a:rPr>
            </a:br>
            <a:r>
              <a:rPr lang="it-IT" cap="none" dirty="0">
                <a:solidFill>
                  <a:prstClr val="black"/>
                </a:solidFill>
                <a:cs typeface="Arial" panose="020B0604020202020204" pitchFamily="34" charset="0"/>
              </a:rPr>
              <a:t>qualifica/funzione, </a:t>
            </a:r>
            <a:r>
              <a:rPr lang="it-IT" u="sng" cap="none" dirty="0">
                <a:solidFill>
                  <a:prstClr val="black"/>
                </a:solidFill>
                <a:cs typeface="Arial" panose="020B0604020202020204" pitchFamily="34" charset="0"/>
              </a:rPr>
              <a:t>il soggetto citato, pur essendo attualmente, od essendo stato in passato, titolare di questa, sia diverso da quello che lo era all’epoca dei fatti rilevanti </a:t>
            </a:r>
            <a:r>
              <a:rPr lang="it-IT" cap="none" dirty="0">
                <a:solidFill>
                  <a:prstClr val="black"/>
                </a:solidFill>
                <a:cs typeface="Arial" panose="020B0604020202020204" pitchFamily="34" charset="0"/>
              </a:rPr>
              <a:t>e che può dunque riferire in merito a questi ultimi? </a:t>
            </a:r>
          </a:p>
          <a:p>
            <a:pPr marL="0" indent="0" algn="just">
              <a:buNone/>
            </a:pPr>
            <a:r>
              <a:rPr lang="it-IT" u="sng" cap="none" dirty="0">
                <a:cs typeface="Arial" panose="020B0604020202020204" pitchFamily="34" charset="0"/>
              </a:rPr>
              <a:t>La possibilità di sostituzione richiede necessariamente la rimessione in termini </a:t>
            </a:r>
            <a:r>
              <a:rPr lang="it-IT" cap="none" dirty="0">
                <a:cs typeface="Arial" panose="020B0604020202020204" pitchFamily="34" charset="0"/>
              </a:rPr>
              <a:t>e, salva la dimostrazione che la parte conosceva la circostanza del mutamento soggettivo (nel qual caso ovviamente l’errore non può essere ritenuto scusabile) – la sostituzione deve essere senz’altro ammessa, per l’evidente ragione che non è pensabile onerare la parte di informarsi di tutte le vicende soggettive della qualifica/funzione in discorso.</a:t>
            </a:r>
          </a:p>
          <a:p>
            <a:pPr marL="0" indent="0" algn="just">
              <a:buNone/>
            </a:pPr>
            <a:r>
              <a:rPr lang="it-IT" u="sng" cap="none" dirty="0">
                <a:cs typeface="Arial" panose="020B0604020202020204" pitchFamily="34" charset="0"/>
              </a:rPr>
              <a:t>La parte non può pretendere di sostituire i testi deceduti prima della assunzione</a:t>
            </a:r>
            <a:r>
              <a:rPr lang="it-IT" cap="none" dirty="0">
                <a:cs typeface="Arial" panose="020B0604020202020204" pitchFamily="34" charset="0"/>
              </a:rPr>
              <a:t>, con altri che non siano stati da essa stessa indicati nei modi e nei termini di cui all’art. 244 (Cass. II, n. 8929/2019; Cass. II, n. 4071/1993).</a:t>
            </a:r>
          </a:p>
          <a:p>
            <a:pPr marL="0" indent="0" algn="just">
              <a:buNone/>
            </a:pPr>
            <a:endParaRPr lang="it-IT" cap="none" dirty="0">
              <a:cs typeface="Arial" panose="020B0604020202020204" pitchFamily="34" charset="0"/>
            </a:endParaRPr>
          </a:p>
          <a:p>
            <a:pPr algn="just">
              <a:buFontTx/>
              <a:buChar char="-"/>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r>
              <a:rPr lang="it-IT" cap="none" dirty="0">
                <a:cs typeface="Arial" panose="020B0604020202020204" pitchFamily="34" charset="0"/>
              </a:rPr>
              <a:t> </a:t>
            </a:r>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62559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339163" y="232470"/>
            <a:ext cx="10052078" cy="639305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it-IT" b="1" u="sng" cap="none" dirty="0">
                <a:cs typeface="Arial" panose="020B0604020202020204" pitchFamily="34" charset="0"/>
              </a:rPr>
              <a:t>IL TEMA DELLA SANATORIA INTRODUCE AL PIÙ AMPIO AMBITO DELL’INTERVENTO INTEGRATIVO / OFFICIOSO DEL GIUDICE.</a:t>
            </a:r>
          </a:p>
          <a:p>
            <a:pPr marL="0" indent="0" algn="just">
              <a:buNone/>
            </a:pPr>
            <a:endParaRPr lang="it-IT" b="1" u="sng" cap="none" dirty="0">
              <a:cs typeface="Arial" panose="020B0604020202020204" pitchFamily="34" charset="0"/>
            </a:endParaRPr>
          </a:p>
          <a:p>
            <a:pPr marL="0" indent="0" algn="ctr">
              <a:buNone/>
            </a:pPr>
            <a:r>
              <a:rPr lang="it-IT" b="1" u="sng" cap="none" dirty="0">
                <a:cs typeface="Arial" panose="020B0604020202020204" pitchFamily="34" charset="0"/>
              </a:rPr>
              <a:t>DUE IPOTESI</a:t>
            </a:r>
          </a:p>
          <a:p>
            <a:pPr marL="0" indent="0" algn="just">
              <a:buNone/>
            </a:pPr>
            <a:r>
              <a:rPr lang="it-IT" b="1" u="sng" cap="none" dirty="0">
                <a:cs typeface="Arial" panose="020B0604020202020204" pitchFamily="34" charset="0"/>
              </a:rPr>
              <a:t>Art. 184 bis c.p.c. </a:t>
            </a:r>
          </a:p>
          <a:p>
            <a:pPr marL="0" indent="0" algn="just">
              <a:buNone/>
            </a:pPr>
            <a:r>
              <a:rPr lang="it-IT" cap="none" dirty="0">
                <a:cs typeface="Arial" panose="020B0604020202020204" pitchFamily="34" charset="0"/>
              </a:rPr>
              <a:t>Causa non imputabile</a:t>
            </a:r>
          </a:p>
          <a:p>
            <a:pPr marL="0" indent="0" algn="just">
              <a:buNone/>
            </a:pPr>
            <a:endParaRPr lang="it-IT" b="1" u="sng" cap="none" dirty="0">
              <a:cs typeface="Arial" panose="020B0604020202020204" pitchFamily="34" charset="0"/>
            </a:endParaRPr>
          </a:p>
          <a:p>
            <a:pPr marL="0" indent="0" algn="just">
              <a:buNone/>
            </a:pPr>
            <a:r>
              <a:rPr lang="it-IT" b="1" u="sng" cap="none" dirty="0">
                <a:cs typeface="Arial" panose="020B0604020202020204" pitchFamily="34" charset="0"/>
              </a:rPr>
              <a:t>Art. 253 c.p.c. ?</a:t>
            </a:r>
          </a:p>
          <a:p>
            <a:pPr marL="0" indent="0" algn="just">
              <a:buNone/>
            </a:pPr>
            <a:r>
              <a:rPr lang="it-IT" cap="none" dirty="0">
                <a:cs typeface="Arial" panose="020B0604020202020204" pitchFamily="34" charset="0"/>
              </a:rPr>
              <a:t>La facoltà del giudice di porre domande a chiarimenti </a:t>
            </a:r>
            <a:r>
              <a:rPr lang="it-IT" b="1" u="sng" cap="none" dirty="0">
                <a:cs typeface="Arial" panose="020B0604020202020204" pitchFamily="34" charset="0"/>
              </a:rPr>
              <a:t>non può supplire all'onere probatorio della parte </a:t>
            </a:r>
            <a:r>
              <a:rPr lang="it-IT" cap="none" dirty="0">
                <a:cs typeface="Arial" panose="020B0604020202020204" pitchFamily="34" charset="0"/>
              </a:rPr>
              <a:t>(Cass., Sez. III, 21 settembre 2015, n.18481)</a:t>
            </a: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algn="just">
              <a:buFontTx/>
              <a:buChar char="-"/>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r>
              <a:rPr lang="it-IT" cap="none" dirty="0">
                <a:cs typeface="Arial" panose="020B0604020202020204" pitchFamily="34" charset="0"/>
              </a:rPr>
              <a:t> </a:t>
            </a:r>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76828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226148" y="-8164"/>
            <a:ext cx="10052078" cy="6715337"/>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it-IT" b="1" u="sng" cap="none" dirty="0">
                <a:cs typeface="Arial" panose="020B0604020202020204" pitchFamily="34" charset="0"/>
              </a:rPr>
              <a:t>ART. 281-TER C.P.C POTERE ISTRUTTORIO DEL GIUDICE MONOCRATICO DEL RITO ORDINARIO </a:t>
            </a:r>
          </a:p>
          <a:p>
            <a:pPr marL="0" indent="0" algn="just">
              <a:buNone/>
            </a:pPr>
            <a:r>
              <a:rPr lang="it-IT" sz="1800" cap="none" dirty="0">
                <a:cs typeface="Arial" panose="020B0604020202020204" pitchFamily="34" charset="0"/>
              </a:rPr>
              <a:t>è </a:t>
            </a:r>
            <a:r>
              <a:rPr lang="it-IT" sz="1800" u="sng" cap="none" dirty="0">
                <a:cs typeface="Arial" panose="020B0604020202020204" pitchFamily="34" charset="0"/>
              </a:rPr>
              <a:t>più ristretto  di quello attribuito al giudice del lavoro </a:t>
            </a:r>
            <a:r>
              <a:rPr lang="it-IT" sz="1800" cap="none" dirty="0">
                <a:cs typeface="Arial" panose="020B0604020202020204" pitchFamily="34" charset="0"/>
              </a:rPr>
              <a:t>art. 421, 2° co., c.p. c.:, essendo circoscritto alla </a:t>
            </a:r>
            <a:r>
              <a:rPr lang="it-IT" sz="1800" u="sng" cap="none" dirty="0">
                <a:cs typeface="Arial" panose="020B0604020202020204" pitchFamily="34" charset="0"/>
              </a:rPr>
              <a:t>sola prova testimoniale </a:t>
            </a:r>
            <a:r>
              <a:rPr lang="it-IT" sz="1800" cap="none" dirty="0">
                <a:cs typeface="Arial" panose="020B0604020202020204" pitchFamily="34" charset="0"/>
              </a:rPr>
              <a:t>e legato alla </a:t>
            </a:r>
            <a:r>
              <a:rPr lang="it-IT" sz="1800" u="sng" cap="none" dirty="0">
                <a:cs typeface="Arial" panose="020B0604020202020204" pitchFamily="34" charset="0"/>
              </a:rPr>
              <a:t>circostanza che il riferimento a persone capaci di conoscere la verità deve provenire dalle indicazioni operate dalle parti</a:t>
            </a:r>
          </a:p>
          <a:p>
            <a:pPr marL="0" indent="0" algn="just">
              <a:buNone/>
            </a:pPr>
            <a:r>
              <a:rPr lang="it-IT" sz="1800" u="sng" cap="none" dirty="0">
                <a:cs typeface="Arial" panose="020B0604020202020204" pitchFamily="34" charset="0"/>
              </a:rPr>
              <a:t>deve esercitarsi nel pieno rispetto dell'attività di allegazione dei fatti individuati dalle parti </a:t>
            </a:r>
            <a:r>
              <a:rPr lang="it-IT" sz="1800" cap="none" dirty="0">
                <a:cs typeface="Arial" panose="020B0604020202020204" pitchFamily="34" charset="0"/>
              </a:rPr>
              <a:t>nei loro scritti difensivi, pertanto, potrà riguardare </a:t>
            </a:r>
            <a:r>
              <a:rPr lang="it-IT" sz="1800" u="sng" cap="none" dirty="0">
                <a:cs typeface="Arial" panose="020B0604020202020204" pitchFamily="34" charset="0"/>
              </a:rPr>
              <a:t>solo fatti allegati dalle parti</a:t>
            </a:r>
            <a:r>
              <a:rPr lang="it-IT" sz="1800" cap="none" dirty="0">
                <a:cs typeface="Arial" panose="020B0604020202020204" pitchFamily="34" charset="0"/>
              </a:rPr>
              <a:t>, e mai fatti derivanti dalla scienza privata del giudice</a:t>
            </a:r>
          </a:p>
          <a:p>
            <a:pPr marL="0" indent="0" algn="just">
              <a:buNone/>
            </a:pPr>
            <a:r>
              <a:rPr lang="it-IT" sz="1800" cap="none" dirty="0">
                <a:cs typeface="Arial" panose="020B0604020202020204" pitchFamily="34" charset="0"/>
              </a:rPr>
              <a:t>può essere esercitato ai sensi dell’art. 183 ottavo comma, c.p.c. </a:t>
            </a:r>
            <a:r>
              <a:rPr lang="it-IT" sz="1800" u="sng" cap="none" dirty="0">
                <a:cs typeface="Arial" panose="020B0604020202020204" pitchFamily="34" charset="0"/>
              </a:rPr>
              <a:t>con la stessa ordinanza con cui vengono ammesse le prove dedotte dalle parti, dunque con un provvedimento che è successivo al momento ultimo entro il quale le parti possono dedurre istanze probatorie</a:t>
            </a:r>
            <a:endParaRPr lang="it-IT" sz="1800" cap="none" dirty="0">
              <a:cs typeface="Arial" panose="020B0604020202020204" pitchFamily="34" charset="0"/>
            </a:endParaRPr>
          </a:p>
          <a:p>
            <a:pPr marL="0" indent="0" algn="just">
              <a:buNone/>
            </a:pPr>
            <a:r>
              <a:rPr lang="it-IT" sz="1800" cap="none" dirty="0">
                <a:cs typeface="Arial" panose="020B0604020202020204" pitchFamily="34" charset="0"/>
              </a:rPr>
              <a:t>deve </a:t>
            </a:r>
            <a:r>
              <a:rPr lang="it-IT" sz="1800" u="sng" cap="none" dirty="0">
                <a:cs typeface="Arial" panose="020B0604020202020204" pitchFamily="34" charset="0"/>
              </a:rPr>
              <a:t>escludersi che la deduzione ex officio consenta l'ammissione di una prova testimoniale in ordine alla quale la parte interessata è ormai decaduta</a:t>
            </a:r>
            <a:r>
              <a:rPr lang="it-IT" sz="1800" cap="none" dirty="0">
                <a:cs typeface="Arial" panose="020B0604020202020204" pitchFamily="34" charset="0"/>
              </a:rPr>
              <a:t>, ad esempio per la mancata citazione dei testi</a:t>
            </a:r>
          </a:p>
          <a:p>
            <a:pPr marL="0" indent="0" algn="just">
              <a:buNone/>
            </a:pPr>
            <a:r>
              <a:rPr lang="it-IT" sz="1800" u="sng" cap="none" dirty="0">
                <a:cs typeface="Arial" panose="020B0604020202020204" pitchFamily="34" charset="0"/>
              </a:rPr>
              <a:t>non può essere utilizzato per rimettere in termini senza giustificato motivo la parte negligente, aggirando il dettato dell'art. 184 bis C.P.C. </a:t>
            </a:r>
            <a:r>
              <a:rPr lang="it-IT" sz="1800" cap="none" dirty="0">
                <a:cs typeface="Arial" panose="020B0604020202020204" pitchFamily="34" charset="0"/>
              </a:rPr>
              <a:t>in base al quale la rimessione in termini della parte è subordinata alla prova di non essere incorsa in decadenza per fatto non imputabile</a:t>
            </a:r>
          </a:p>
          <a:p>
            <a:pPr marL="0" indent="0" algn="just">
              <a:buNone/>
            </a:pPr>
            <a:endParaRPr lang="it-IT" sz="1800"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algn="just">
              <a:buFontTx/>
              <a:buChar char="-"/>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r>
              <a:rPr lang="it-IT" cap="none" dirty="0">
                <a:cs typeface="Arial" panose="020B0604020202020204" pitchFamily="34" charset="0"/>
              </a:rPr>
              <a:t> </a:t>
            </a:r>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70671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226148" y="61020"/>
            <a:ext cx="10052078" cy="6715337"/>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endParaRPr lang="it-IT" b="1" u="sng" cap="none" dirty="0">
              <a:cs typeface="Arial" panose="020B0604020202020204" pitchFamily="34" charset="0"/>
            </a:endParaRPr>
          </a:p>
          <a:p>
            <a:pPr marL="0" indent="0" algn="just">
              <a:buNone/>
            </a:pPr>
            <a:r>
              <a:rPr lang="it-IT" cap="none" dirty="0">
                <a:cs typeface="Arial" panose="020B0604020202020204" pitchFamily="34" charset="0"/>
              </a:rPr>
              <a:t>nel caso in cui vengano disposti d'ufficio mezzi di prova con l'ordinanza di cui all’art. 183, settimo comma c.p.c. </a:t>
            </a:r>
            <a:r>
              <a:rPr lang="it-IT" u="sng" cap="none" dirty="0">
                <a:cs typeface="Arial" panose="020B0604020202020204" pitchFamily="34" charset="0"/>
              </a:rPr>
              <a:t>ciascuna parte può dedurre, entro un termine perentorio assegnato dal giudice con la medesima ordinanza, i mezzi di prova che si rendono necessari </a:t>
            </a:r>
            <a:r>
              <a:rPr lang="it-IT" cap="none" dirty="0">
                <a:cs typeface="Arial" panose="020B0604020202020204" pitchFamily="34" charset="0"/>
              </a:rPr>
              <a:t>in relazione ai primi nonché depositare memoria di replica nell'ulteriore termine perentorio parimenti assegnato dal giudice, che si riserva di provvedere ai sensi del settimo comma</a:t>
            </a:r>
          </a:p>
          <a:p>
            <a:pPr marL="0" indent="0" algn="just">
              <a:buNone/>
            </a:pPr>
            <a:r>
              <a:rPr lang="it-IT" cap="none" dirty="0">
                <a:cs typeface="Arial" panose="020B0604020202020204" pitchFamily="34" charset="0"/>
              </a:rPr>
              <a:t>qualora il giudice abbia esercitato il proprio potere ufficioso </a:t>
            </a:r>
            <a:r>
              <a:rPr lang="it-IT" u="sng" cap="none" dirty="0">
                <a:cs typeface="Arial" panose="020B0604020202020204" pitchFamily="34" charset="0"/>
              </a:rPr>
              <a:t>al di là dei limiti esaminati oppure </a:t>
            </a:r>
            <a:r>
              <a:rPr lang="it-IT" cap="none" dirty="0">
                <a:cs typeface="Arial" panose="020B0604020202020204" pitchFamily="34" charset="0"/>
              </a:rPr>
              <a:t>abbia disposto l'ammissione di una prova testimoniale </a:t>
            </a:r>
            <a:r>
              <a:rPr lang="it-IT" u="sng" cap="none" dirty="0">
                <a:cs typeface="Arial" panose="020B0604020202020204" pitchFamily="34" charset="0"/>
              </a:rPr>
              <a:t>senza aver consentito alle parti di poter reagire a tale attività mediante la deduzione di prove contrarie, il relativo vizio potrà essere sottoposto a verifica in sede di impugnazione</a:t>
            </a:r>
            <a:r>
              <a:rPr lang="it-IT" cap="none" dirty="0">
                <a:cs typeface="Arial" panose="020B0604020202020204" pitchFamily="34" charset="0"/>
              </a:rPr>
              <a:t> </a:t>
            </a:r>
          </a:p>
          <a:p>
            <a:pPr marL="0" indent="0" algn="just">
              <a:buNone/>
            </a:pPr>
            <a:r>
              <a:rPr lang="it-IT" cap="none" dirty="0">
                <a:cs typeface="Arial" panose="020B0604020202020204" pitchFamily="34" charset="0"/>
              </a:rPr>
              <a:t>è invece </a:t>
            </a:r>
            <a:r>
              <a:rPr lang="it-IT" u="sng" cap="none" dirty="0">
                <a:cs typeface="Arial" panose="020B0604020202020204" pitchFamily="34" charset="0"/>
              </a:rPr>
              <a:t>precluso alle parti sindacare in sede di gravame il mancato esercizio del potere ufficioso da parte del giudice</a:t>
            </a:r>
            <a:r>
              <a:rPr lang="it-IT" cap="none" dirty="0">
                <a:cs typeface="Arial" panose="020B0604020202020204" pitchFamily="34" charset="0"/>
              </a:rPr>
              <a:t>, nonostante la ricorrenza dei presupposti di cui all'art. 281 ter, poiché si ritiene trattarsi di un potere e non di un dovere processuale</a:t>
            </a: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algn="just">
              <a:buFontTx/>
              <a:buChar char="-"/>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r>
              <a:rPr lang="it-IT" cap="none" dirty="0">
                <a:cs typeface="Arial" panose="020B0604020202020204" pitchFamily="34" charset="0"/>
              </a:rPr>
              <a:t> </a:t>
            </a:r>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05016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339163" y="232470"/>
            <a:ext cx="10052078" cy="639305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it-IT" b="1" cap="none" dirty="0">
                <a:cs typeface="Arial" panose="020B0604020202020204" pitchFamily="34" charset="0"/>
              </a:rPr>
              <a:t>ART. 421 C.P.C. NEL PROCESSO DEL LAVORO</a:t>
            </a:r>
          </a:p>
          <a:p>
            <a:pPr marL="0" indent="0" algn="just">
              <a:buNone/>
            </a:pPr>
            <a:r>
              <a:rPr lang="it-IT" u="sng" cap="none" dirty="0">
                <a:cs typeface="Arial" panose="020B0604020202020204" pitchFamily="34" charset="0"/>
              </a:rPr>
              <a:t>Se le risultanze di causa offrono significativi dati di indagine e il giudice reputa insufficienti le prove già acquisite, </a:t>
            </a:r>
            <a:r>
              <a:rPr lang="it-IT" cap="none" dirty="0">
                <a:cs typeface="Arial" panose="020B0604020202020204" pitchFamily="34" charset="0"/>
              </a:rPr>
              <a:t>lo stesso </a:t>
            </a:r>
            <a:r>
              <a:rPr lang="it-IT" u="sng" cap="none" dirty="0">
                <a:cs typeface="Arial" panose="020B0604020202020204" pitchFamily="34" charset="0"/>
              </a:rPr>
              <a:t>non può applicare la regola dell'onere della prova, ma deve esercitare il proprio potere-dovere di disporre d'ufficio </a:t>
            </a:r>
          </a:p>
          <a:p>
            <a:pPr marL="0" indent="0" algn="just">
              <a:buNone/>
            </a:pPr>
            <a:r>
              <a:rPr lang="it-IT" u="sng" cap="none" dirty="0">
                <a:cs typeface="Arial" panose="020B0604020202020204" pitchFamily="34" charset="0"/>
              </a:rPr>
              <a:t>gli atti istruttori sollecitati dalle prove acquisite </a:t>
            </a:r>
          </a:p>
          <a:p>
            <a:pPr marL="0" indent="0" algn="just">
              <a:buNone/>
            </a:pPr>
            <a:r>
              <a:rPr lang="it-IT" u="sng" cap="none" dirty="0">
                <a:cs typeface="Arial" panose="020B0604020202020204" pitchFamily="34" charset="0"/>
              </a:rPr>
              <a:t>e idonei a superare l'incertezza sui fatti costitutivi dei diritti in contestazione,</a:t>
            </a:r>
            <a:r>
              <a:rPr lang="it-IT" cap="none" dirty="0">
                <a:cs typeface="Arial" panose="020B0604020202020204" pitchFamily="34" charset="0"/>
              </a:rPr>
              <a:t> </a:t>
            </a:r>
          </a:p>
          <a:p>
            <a:pPr marL="0" indent="0" algn="just">
              <a:buNone/>
            </a:pPr>
            <a:r>
              <a:rPr lang="it-IT" u="sng" cap="none" dirty="0">
                <a:cs typeface="Arial" panose="020B0604020202020204" pitchFamily="34" charset="0"/>
              </a:rPr>
              <a:t>senza che sussista un ostacolo nel verificarsi di decadenze e preclusioni in danno delle parti </a:t>
            </a:r>
          </a:p>
          <a:p>
            <a:pPr marL="0" indent="0" algn="just">
              <a:buNone/>
            </a:pPr>
            <a:r>
              <a:rPr lang="it-IT" u="sng" cap="none" dirty="0">
                <a:cs typeface="Arial" panose="020B0604020202020204" pitchFamily="34" charset="0"/>
              </a:rPr>
              <a:t>Il ricorrente che denunci il mancato esercizio dei poteri istruttori di ufficio </a:t>
            </a:r>
            <a:r>
              <a:rPr lang="it-IT" cap="none" dirty="0">
                <a:cs typeface="Arial" panose="020B0604020202020204" pitchFamily="34" charset="0"/>
              </a:rPr>
              <a:t>nel giudizio di merito, </a:t>
            </a:r>
            <a:r>
              <a:rPr lang="it-IT" u="sng" cap="none" dirty="0">
                <a:cs typeface="Arial" panose="020B0604020202020204" pitchFamily="34" charset="0"/>
              </a:rPr>
              <a:t>deve riportare nel ricorso gli atti processuali dai quali emerge l'esistenza di una "pista probatoria" qualificata</a:t>
            </a:r>
            <a:r>
              <a:rPr lang="it-IT" cap="none" dirty="0">
                <a:cs typeface="Arial" panose="020B0604020202020204" pitchFamily="34" charset="0"/>
              </a:rPr>
              <a:t>, ossia l'esistenza di fatti o mezzi di prova, idonei a sorreggere le sue ragioni con carattere di decisività, </a:t>
            </a:r>
            <a:r>
              <a:rPr lang="it-IT" u="sng" cap="none" dirty="0">
                <a:cs typeface="Arial" panose="020B0604020202020204" pitchFamily="34" charset="0"/>
              </a:rPr>
              <a:t>rispetto ai quali avrebbe potuto e dovuto esplicarsi l'officiosa attività di integrazione istruttoria </a:t>
            </a:r>
            <a:r>
              <a:rPr lang="it-IT" cap="none" dirty="0">
                <a:cs typeface="Arial" panose="020B0604020202020204" pitchFamily="34" charset="0"/>
              </a:rPr>
              <a:t>demandata al giudice di merito, ed allegare, altresì, di avere espressamente e specificamente richiesto tale intervento nel predetto giudizio (Cass. 32265/2019; C. 22628/2019)</a:t>
            </a:r>
          </a:p>
          <a:p>
            <a:pPr marL="0" indent="0" algn="just">
              <a:buNone/>
            </a:pPr>
            <a:endParaRPr lang="it-IT" cap="none" dirty="0">
              <a:cs typeface="Arial" panose="020B0604020202020204" pitchFamily="34" charset="0"/>
            </a:endParaRPr>
          </a:p>
          <a:p>
            <a:pPr algn="just">
              <a:buFontTx/>
              <a:buChar char="-"/>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r>
              <a:rPr lang="it-IT" cap="none" dirty="0">
                <a:cs typeface="Arial" panose="020B0604020202020204" pitchFamily="34" charset="0"/>
              </a:rPr>
              <a:t> </a:t>
            </a:r>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56969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34627D-8388-6E47-BD68-56A313149DE3}"/>
              </a:ext>
            </a:extLst>
          </p:cNvPr>
          <p:cNvSpPr>
            <a:spLocks noGrp="1"/>
          </p:cNvSpPr>
          <p:nvPr>
            <p:ph type="title"/>
          </p:nvPr>
        </p:nvSpPr>
        <p:spPr>
          <a:xfrm>
            <a:off x="698643" y="534255"/>
            <a:ext cx="10579583" cy="5349019"/>
          </a:xfrm>
        </p:spPr>
        <p:txBody>
          <a:bodyPr>
            <a:normAutofit/>
          </a:bodyPr>
          <a:lstStyle/>
          <a:p>
            <a:r>
              <a:rPr lang="it-IT" dirty="0">
                <a:solidFill>
                  <a:srgbClr val="FF0000"/>
                </a:solidFill>
              </a:rPr>
              <a:t>Art. 244 Codice di Procedura CivilE </a:t>
            </a:r>
            <a:br>
              <a:rPr lang="it-IT" dirty="0">
                <a:solidFill>
                  <a:srgbClr val="FF0000"/>
                </a:solidFill>
              </a:rPr>
            </a:br>
            <a:r>
              <a:rPr lang="it-IT" dirty="0">
                <a:solidFill>
                  <a:srgbClr val="FF0000"/>
                </a:solidFill>
              </a:rPr>
              <a:t>Modo di deduzione</a:t>
            </a:r>
            <a:br>
              <a:rPr lang="it-IT" dirty="0"/>
            </a:br>
            <a:br>
              <a:rPr lang="it-IT" dirty="0"/>
            </a:br>
            <a:r>
              <a:rPr lang="it-IT" sz="2400" dirty="0"/>
              <a:t>[I]. La prova per testimoni deve essere dedotta mediante indicazione specifica delle persone da interrogare e dei fatti, formulati in articoli separati, sui quali ciascuna di esse deve essere interrogata.</a:t>
            </a:r>
            <a:br>
              <a:rPr lang="it-IT" sz="2400" dirty="0"/>
            </a:br>
            <a:br>
              <a:rPr lang="it-IT" sz="2400"/>
            </a:br>
            <a:endParaRPr lang="it-IT" sz="2400" dirty="0"/>
          </a:p>
        </p:txBody>
      </p:sp>
      <p:sp>
        <p:nvSpPr>
          <p:cNvPr id="6" name="Segnaposto numero diapositiva 5">
            <a:extLst>
              <a:ext uri="{FF2B5EF4-FFF2-40B4-BE49-F238E27FC236}">
                <a16:creationId xmlns:a16="http://schemas.microsoft.com/office/drawing/2014/main" id="{BF7042F4-A085-8544-A519-53294ABEF734}"/>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16057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408697" y="161413"/>
            <a:ext cx="10052078" cy="5961801"/>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it-IT" b="1" cap="none" dirty="0">
                <a:cs typeface="Arial" panose="020B0604020202020204" pitchFamily="34" charset="0"/>
              </a:rPr>
              <a:t>LIMITI</a:t>
            </a:r>
          </a:p>
          <a:p>
            <a:pPr marL="0" indent="0" algn="just">
              <a:buNone/>
            </a:pPr>
            <a:r>
              <a:rPr lang="it-IT" cap="none" dirty="0">
                <a:cs typeface="Arial" panose="020B0604020202020204" pitchFamily="34" charset="0"/>
              </a:rPr>
              <a:t>- il potere in esame deve essere esercitato, ricorrendo i descritti presupposti, </a:t>
            </a:r>
            <a:r>
              <a:rPr lang="it-IT" u="sng" cap="none" dirty="0">
                <a:cs typeface="Arial" panose="020B0604020202020204" pitchFamily="34" charset="0"/>
              </a:rPr>
              <a:t>anche in mancanza di una esplicita richiesta delle parti ed anche se per le stesse si sono verificate preclusioni;</a:t>
            </a:r>
          </a:p>
          <a:p>
            <a:pPr marL="0" indent="0" algn="just">
              <a:buNone/>
            </a:pPr>
            <a:r>
              <a:rPr lang="it-IT" cap="none" dirty="0">
                <a:cs typeface="Arial" panose="020B0604020202020204" pitchFamily="34" charset="0"/>
              </a:rPr>
              <a:t>- il giudice deve </a:t>
            </a:r>
            <a:r>
              <a:rPr lang="it-IT" u="sng" cap="none" dirty="0">
                <a:cs typeface="Arial" panose="020B0604020202020204" pitchFamily="34" charset="0"/>
              </a:rPr>
              <a:t>esplicitare - nel rispetto dell' art. 134 c.p.c. e dell' art. 111, 1° co., Cost. - le ragioni per le quali ritiene di utilizzare i poteri istruttori d'ufficio </a:t>
            </a:r>
            <a:r>
              <a:rPr lang="it-IT" cap="none" dirty="0">
                <a:cs typeface="Arial" panose="020B0604020202020204" pitchFamily="34" charset="0"/>
              </a:rPr>
              <a:t>oppure, nonostante l'esplicita richiesta delle parti, </a:t>
            </a:r>
            <a:r>
              <a:rPr lang="it-IT" u="sng" cap="none" dirty="0">
                <a:cs typeface="Arial" panose="020B0604020202020204" pitchFamily="34" charset="0"/>
              </a:rPr>
              <a:t>ritiene di non avvalersene</a:t>
            </a:r>
            <a:r>
              <a:rPr lang="it-IT" cap="none" dirty="0">
                <a:cs typeface="Arial" panose="020B0604020202020204" pitchFamily="34" charset="0"/>
              </a:rPr>
              <a:t>;</a:t>
            </a:r>
          </a:p>
          <a:p>
            <a:pPr marL="0" indent="0" algn="just">
              <a:buNone/>
            </a:pPr>
            <a:r>
              <a:rPr lang="it-IT" cap="none" dirty="0">
                <a:cs typeface="Arial" panose="020B0604020202020204" pitchFamily="34" charset="0"/>
              </a:rPr>
              <a:t>- il relativo provvedimento può essere sottoposto </a:t>
            </a:r>
            <a:r>
              <a:rPr lang="it-IT" u="sng" cap="none" dirty="0">
                <a:cs typeface="Arial" panose="020B0604020202020204" pitchFamily="34" charset="0"/>
              </a:rPr>
              <a:t>a sindacato di legittimità per vizio di motivazione, ma anche per violazione o falsa applicazione di legge;</a:t>
            </a:r>
          </a:p>
          <a:p>
            <a:pPr algn="just">
              <a:buFontTx/>
              <a:buChar char="-"/>
            </a:pPr>
            <a:r>
              <a:rPr lang="it-IT" cap="none" dirty="0">
                <a:cs typeface="Arial" panose="020B0604020202020204" pitchFamily="34" charset="0"/>
              </a:rPr>
              <a:t>i poteri istruttori officiosi </a:t>
            </a:r>
            <a:r>
              <a:rPr lang="it-IT" u="sng" cap="none" dirty="0">
                <a:cs typeface="Arial" panose="020B0604020202020204" pitchFamily="34" charset="0"/>
              </a:rPr>
              <a:t>non possono fondarsi sulla scienza privata del giudice, non potendosi riferire a fatti che non siano stati allegati dalle parti o non siano stati acquisiti ritualmente al processo, dandosi ingresso alle c.d. prove atipiche </a:t>
            </a:r>
          </a:p>
          <a:p>
            <a:pPr algn="just">
              <a:buFontTx/>
              <a:buChar char="-"/>
            </a:pPr>
            <a:r>
              <a:rPr lang="it-IT" u="sng" cap="none" dirty="0">
                <a:cs typeface="Arial" panose="020B0604020202020204" pitchFamily="34" charset="0"/>
              </a:rPr>
              <a:t>non può ammettersi d'ufficio una prova contro la volontà delle parti di servirsi della stessa</a:t>
            </a:r>
            <a:r>
              <a:rPr lang="it-IT" cap="none" dirty="0">
                <a:cs typeface="Arial" panose="020B0604020202020204" pitchFamily="34" charset="0"/>
              </a:rPr>
              <a:t>, </a:t>
            </a:r>
          </a:p>
          <a:p>
            <a:pPr algn="just">
              <a:buFontTx/>
              <a:buChar char="-"/>
            </a:pPr>
            <a:r>
              <a:rPr lang="it-IT" cap="none" dirty="0">
                <a:cs typeface="Arial" panose="020B0604020202020204" pitchFamily="34" charset="0"/>
              </a:rPr>
              <a:t>né una </a:t>
            </a:r>
            <a:r>
              <a:rPr lang="it-IT" u="sng" cap="none" dirty="0">
                <a:cs typeface="Arial" panose="020B0604020202020204" pitchFamily="34" charset="0"/>
              </a:rPr>
              <a:t>prova diretta a sminuire l'efficacia e la portata di una prova già espletata su punti decisivi della controversia.</a:t>
            </a:r>
          </a:p>
          <a:p>
            <a:pPr marL="0" indent="0" algn="ctr">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r>
              <a:rPr lang="it-IT" b="1" u="sng" cap="none" dirty="0">
                <a:cs typeface="Arial" panose="020B0604020202020204" pitchFamily="34" charset="0"/>
              </a:rPr>
              <a:t> </a:t>
            </a:r>
          </a:p>
          <a:p>
            <a:pPr algn="just">
              <a:buFontTx/>
              <a:buChar char="-"/>
            </a:pPr>
            <a:endParaRPr lang="it-IT" b="1" u="sng"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algn="just">
              <a:buFontTx/>
              <a:buChar char="-"/>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r>
              <a:rPr lang="it-IT" cap="none" dirty="0">
                <a:cs typeface="Arial" panose="020B0604020202020204" pitchFamily="34" charset="0"/>
              </a:rPr>
              <a:t> </a:t>
            </a:r>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68830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359713" y="253020"/>
            <a:ext cx="10052078" cy="6301892"/>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it-IT" b="1" u="sng" cap="none" dirty="0"/>
              <a:t>GIUDIZIO DI APPELLO</a:t>
            </a:r>
          </a:p>
          <a:p>
            <a:pPr marL="0" indent="0" algn="just">
              <a:spcBef>
                <a:spcPts val="0"/>
              </a:spcBef>
              <a:buNone/>
            </a:pPr>
            <a:endParaRPr lang="it-IT" b="1" u="sng" cap="none" dirty="0"/>
          </a:p>
          <a:p>
            <a:pPr marL="0" indent="0" algn="just">
              <a:spcBef>
                <a:spcPts val="0"/>
              </a:spcBef>
              <a:buNone/>
            </a:pPr>
            <a:endParaRPr lang="it-IT" b="1" u="sng" cap="none" dirty="0"/>
          </a:p>
          <a:p>
            <a:pPr marL="0" indent="0" algn="just">
              <a:spcBef>
                <a:spcPts val="0"/>
              </a:spcBef>
              <a:buNone/>
            </a:pPr>
            <a:r>
              <a:rPr lang="it-IT" b="1" u="sng" cap="none" dirty="0"/>
              <a:t>Legge di riforma n. 353 del 1990:</a:t>
            </a:r>
            <a:r>
              <a:rPr lang="it-IT" cap="none" dirty="0"/>
              <a:t> modifica l’art. 345 c.p. c. - inammissibilità dei nuovi mezzi di prova in appello, eccezione fatta per:</a:t>
            </a:r>
          </a:p>
          <a:p>
            <a:pPr marL="0" indent="0" algn="just">
              <a:spcBef>
                <a:spcPts val="0"/>
              </a:spcBef>
              <a:buNone/>
            </a:pPr>
            <a:r>
              <a:rPr lang="it-IT" cap="none" dirty="0"/>
              <a:t>a) i nuovi mezzi di prova indispensabili alla decisione della causa;</a:t>
            </a:r>
          </a:p>
          <a:p>
            <a:pPr marL="0" indent="0" algn="just">
              <a:spcBef>
                <a:spcPts val="0"/>
              </a:spcBef>
              <a:buNone/>
            </a:pPr>
            <a:r>
              <a:rPr lang="it-IT" b="1" u="sng" cap="none" dirty="0"/>
              <a:t>b) i nuovi mezzi di prova che la parte dimostri non aver potuto proporre nel giudizio di primo grado per causa ad essa non imputabile;</a:t>
            </a:r>
          </a:p>
          <a:p>
            <a:pPr marL="0" indent="0" algn="just">
              <a:spcBef>
                <a:spcPts val="0"/>
              </a:spcBef>
              <a:buNone/>
            </a:pPr>
            <a:r>
              <a:rPr lang="it-IT" cap="none" dirty="0"/>
              <a:t>c) il giuramento decisorio.</a:t>
            </a:r>
          </a:p>
          <a:p>
            <a:pPr marL="0" indent="0" algn="just">
              <a:spcBef>
                <a:spcPts val="0"/>
              </a:spcBef>
              <a:buNone/>
            </a:pPr>
            <a:r>
              <a:rPr lang="it-IT" b="1" u="sng" cap="none" dirty="0"/>
              <a:t>Riforma del 2012:</a:t>
            </a:r>
            <a:r>
              <a:rPr lang="it-IT" cap="none" dirty="0"/>
              <a:t> nel giudizio di appello non sono ammessi nuovi mezzi di prova e non possono essere prodotti nuovi documenti, salvo che la parte dimostri di non aver potuto proporli o produrli nel giudizio di primo grado per causa ad essa non imputabile (è </a:t>
            </a:r>
            <a:r>
              <a:rPr lang="it-IT" b="1" u="sng" cap="none" dirty="0"/>
              <a:t>venuta meno l'ammissibilità delle prove indispensabili, fatto salvo l’appello nel rito sommario ex art. 702 quater c.p.c.</a:t>
            </a:r>
            <a:endParaRPr lang="it-IT" cap="none" dirty="0"/>
          </a:p>
          <a:p>
            <a:pPr marL="0" indent="0" algn="just">
              <a:spcBef>
                <a:spcPts val="0"/>
              </a:spcBef>
              <a:buNone/>
            </a:pPr>
            <a:r>
              <a:rPr lang="it-IT" cap="none" dirty="0"/>
              <a:t>Può sempre deferirsi il giuramento decisorio.</a:t>
            </a:r>
          </a:p>
          <a:p>
            <a:pPr marL="0" indent="0" algn="just">
              <a:buNone/>
            </a:pPr>
            <a:endParaRPr lang="it-IT" cap="none" dirty="0"/>
          </a:p>
          <a:p>
            <a:pPr marL="0" indent="0" algn="just">
              <a:buNone/>
            </a:pPr>
            <a:endParaRPr lang="it-IT" cap="none" dirty="0"/>
          </a:p>
          <a:p>
            <a:pPr marL="0" indent="0" algn="just">
              <a:buNone/>
            </a:pPr>
            <a:endParaRPr lang="it-IT" u="sng" cap="none" dirty="0"/>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59471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359713" y="190723"/>
            <a:ext cx="10052078" cy="6476553"/>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it-IT" b="1" u="sng" cap="none" dirty="0"/>
              <a:t>Sono prove nuove — tendenzialmente inammissibili </a:t>
            </a:r>
            <a:r>
              <a:rPr lang="it-IT" cap="none" dirty="0"/>
              <a:t>— </a:t>
            </a:r>
            <a:r>
              <a:rPr lang="it-IT" b="1" cap="none" dirty="0"/>
              <a:t>non soltanto quelle che vertono su fatti diversi </a:t>
            </a:r>
            <a:r>
              <a:rPr lang="it-IT" cap="none" dirty="0"/>
              <a:t>dai fatti oggetto di prova in primo grado, ma </a:t>
            </a:r>
            <a:r>
              <a:rPr lang="it-IT" b="1" cap="none" dirty="0"/>
              <a:t>anche le prove diverse, fermi i fatti </a:t>
            </a:r>
            <a:r>
              <a:rPr lang="it-IT" cap="none" dirty="0"/>
              <a:t>da provare, rispetto a quelle dedotto in primo grado. </a:t>
            </a:r>
          </a:p>
          <a:p>
            <a:pPr marL="0" indent="0" algn="just">
              <a:buNone/>
            </a:pPr>
            <a:r>
              <a:rPr lang="it-IT" b="1" u="sng" cap="none" dirty="0"/>
              <a:t>Le prove che difettano del requisito della novità sono ammissibili se:</a:t>
            </a:r>
          </a:p>
          <a:p>
            <a:pPr marL="0" indent="0" algn="just">
              <a:buNone/>
            </a:pPr>
            <a:r>
              <a:rPr lang="it-IT" cap="none" dirty="0"/>
              <a:t>si tratta di prove </a:t>
            </a:r>
            <a:r>
              <a:rPr lang="it-IT" u="sng" cap="none" dirty="0"/>
              <a:t>tempestivamente dedotte e non ammesse dal primo giudice</a:t>
            </a:r>
            <a:r>
              <a:rPr lang="it-IT" cap="none" dirty="0"/>
              <a:t>;</a:t>
            </a:r>
          </a:p>
          <a:p>
            <a:pPr marL="0" indent="0" algn="just">
              <a:buNone/>
            </a:pPr>
            <a:r>
              <a:rPr lang="it-IT" u="sng" cap="none" dirty="0"/>
              <a:t>sono oggetto di uno specifico e tempestivo motivo di impugnazione </a:t>
            </a:r>
            <a:r>
              <a:rPr lang="it-IT" cap="none" dirty="0"/>
              <a:t>da parte del soccombente, </a:t>
            </a:r>
          </a:p>
          <a:p>
            <a:pPr marL="0" indent="0" algn="just">
              <a:buNone/>
            </a:pPr>
            <a:r>
              <a:rPr lang="it-IT" u="sng" cap="none" dirty="0"/>
              <a:t>l’istanza di ammissione sia stata rinnovata nelle conclusioni definitive </a:t>
            </a:r>
            <a:r>
              <a:rPr lang="it-IT" cap="none" dirty="0"/>
              <a:t>assunte in primo grado</a:t>
            </a:r>
          </a:p>
          <a:p>
            <a:pPr marL="0" indent="0" algn="just">
              <a:buNone/>
            </a:pPr>
            <a:r>
              <a:rPr lang="it-IT" u="sng" cap="none" dirty="0"/>
              <a:t>sono reiterate negli atti introduttivi del gravame</a:t>
            </a:r>
          </a:p>
          <a:p>
            <a:pPr marL="0" indent="0" algn="just">
              <a:buNone/>
            </a:pPr>
            <a:r>
              <a:rPr lang="it-IT" cap="none" dirty="0"/>
              <a:t>si tratta di </a:t>
            </a:r>
            <a:r>
              <a:rPr lang="it-IT" u="sng" cap="none" dirty="0"/>
              <a:t>prove non ammesse perché a sostegno di domande ritenute «assorbite» in primo grado e in tal caso devono essere reiterate unitamente alla riproposizione ex art. 346 c.p.c.. delle relative domande.</a:t>
            </a:r>
          </a:p>
          <a:p>
            <a:pPr marL="0" indent="0" algn="ctr">
              <a:buNone/>
            </a:pPr>
            <a:r>
              <a:rPr lang="it-IT" b="1" u="sng" cap="none" dirty="0"/>
              <a:t>L’inammissibilità è rilevabile d’ufficio</a:t>
            </a:r>
          </a:p>
          <a:p>
            <a:pPr marL="0" indent="0" algn="ctr">
              <a:buNone/>
            </a:pPr>
            <a:r>
              <a:rPr lang="it-IT" cap="none" dirty="0"/>
              <a:t>In conformità ai principi evidenziati, </a:t>
            </a:r>
            <a:r>
              <a:rPr lang="it-IT" u="sng" cap="none" dirty="0"/>
              <a:t>la prova testimoniale ammessa in primo grado oltre i limiti di valore e non contestata dalla parte interessata, non può essere eccepita come nulla in appello </a:t>
            </a:r>
            <a:r>
              <a:rPr lang="it-IT" cap="none" dirty="0"/>
              <a:t>(Cass. sez. I - 19/02/2018, n. 3956)</a:t>
            </a:r>
          </a:p>
          <a:p>
            <a:pPr marL="0" indent="0" algn="ctr">
              <a:buNone/>
            </a:pPr>
            <a:endParaRPr lang="it-IT" b="1" u="sng" cap="none" dirty="0"/>
          </a:p>
          <a:p>
            <a:pPr marL="0" indent="0" algn="just">
              <a:buNone/>
            </a:pPr>
            <a:endParaRPr lang="it-IT"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83315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359713" y="253020"/>
            <a:ext cx="10052078" cy="6301892"/>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spcBef>
                <a:spcPts val="0"/>
              </a:spcBef>
              <a:buNone/>
            </a:pPr>
            <a:endParaRPr lang="it-IT" cap="none" dirty="0"/>
          </a:p>
          <a:p>
            <a:pPr marL="0" indent="0" algn="ctr">
              <a:spcBef>
                <a:spcPts val="0"/>
              </a:spcBef>
              <a:buNone/>
            </a:pPr>
            <a:r>
              <a:rPr lang="it-IT" b="1" cap="none" dirty="0"/>
              <a:t>L'applicazione al giudizio d'appello dell'istituto della rimessione in termini </a:t>
            </a:r>
            <a:r>
              <a:rPr lang="it-IT" cap="none" dirty="0"/>
              <a:t>è di marginale applicazione e probabilmente il richiamo specifico in materia di prova appare superfluo, stante il rinvio di carattere generale alle norme dettate per il procedimento di primo grado.</a:t>
            </a:r>
          </a:p>
          <a:p>
            <a:pPr marL="0" indent="0" algn="just">
              <a:spcBef>
                <a:spcPts val="0"/>
              </a:spcBef>
              <a:buNone/>
            </a:pPr>
            <a:r>
              <a:rPr lang="it-IT" cap="none" dirty="0"/>
              <a:t>Fattispecie:</a:t>
            </a:r>
          </a:p>
          <a:p>
            <a:pPr marL="0" indent="0" algn="just">
              <a:spcBef>
                <a:spcPts val="0"/>
              </a:spcBef>
              <a:buNone/>
            </a:pPr>
            <a:r>
              <a:rPr lang="it-IT" cap="none" dirty="0"/>
              <a:t>a) mezzi di prova che la parte </a:t>
            </a:r>
            <a:r>
              <a:rPr lang="it-IT" u="sng" cap="none" dirty="0"/>
              <a:t>non abbia potuto proporre a causa di un evento storico estraneo al processo o di un comportamento perpetrato dalla controparte</a:t>
            </a:r>
            <a:r>
              <a:rPr lang="it-IT" cap="none" dirty="0"/>
              <a:t>;</a:t>
            </a:r>
          </a:p>
          <a:p>
            <a:pPr marL="0" indent="0" algn="just">
              <a:spcBef>
                <a:spcPts val="0"/>
              </a:spcBef>
              <a:buNone/>
            </a:pPr>
            <a:r>
              <a:rPr lang="it-IT" cap="none" dirty="0"/>
              <a:t>b) mezzi di prova di cui la parte abbia </a:t>
            </a:r>
            <a:r>
              <a:rPr lang="it-IT" u="sng" cap="none" dirty="0"/>
              <a:t>incolpevolmente ignorato l'esist</a:t>
            </a:r>
            <a:r>
              <a:rPr lang="it-IT" cap="none" dirty="0"/>
              <a:t>enza nel corso del primo grado;</a:t>
            </a:r>
          </a:p>
          <a:p>
            <a:pPr marL="0" indent="0" algn="just">
              <a:spcBef>
                <a:spcPts val="0"/>
              </a:spcBef>
              <a:buNone/>
            </a:pPr>
            <a:r>
              <a:rPr lang="it-IT" cap="none" dirty="0"/>
              <a:t>c) mezzi di prova divenuti </a:t>
            </a:r>
            <a:r>
              <a:rPr lang="it-IT" u="sng" cap="none" dirty="0"/>
              <a:t>rilevanti a seguito di una decisione di primo grado che abbia accolto una prospettiva giuridica diversa da quella dibattuta dalle parti </a:t>
            </a:r>
            <a:r>
              <a:rPr lang="it-IT" cap="none" dirty="0"/>
              <a:t>(c.d. sentenza della «terza via»);</a:t>
            </a:r>
          </a:p>
          <a:p>
            <a:pPr marL="0" indent="0" algn="just">
              <a:spcBef>
                <a:spcPts val="0"/>
              </a:spcBef>
              <a:buNone/>
            </a:pPr>
            <a:r>
              <a:rPr lang="it-IT" cap="none" dirty="0"/>
              <a:t>e) caso – più frequente - </a:t>
            </a:r>
            <a:r>
              <a:rPr lang="it-IT" u="sng" cap="none" dirty="0"/>
              <a:t>della prova venuta ad esistenza dopo le preclusioni istruttorie </a:t>
            </a:r>
            <a:r>
              <a:rPr lang="it-IT" cap="none" dirty="0"/>
              <a:t>di primo grado, ma si tratta di un tema che attiene alla prova documentale.</a:t>
            </a:r>
          </a:p>
          <a:p>
            <a:pPr marL="0" indent="0" algn="just">
              <a:spcBef>
                <a:spcPts val="0"/>
              </a:spcBef>
              <a:buNone/>
            </a:pPr>
            <a:endParaRPr lang="it-IT" cap="none" dirty="0"/>
          </a:p>
          <a:p>
            <a:pPr marL="0" indent="0" algn="just">
              <a:spcBef>
                <a:spcPts val="0"/>
              </a:spcBef>
              <a:buNone/>
            </a:pPr>
            <a:endParaRPr lang="it-IT" cap="none" dirty="0"/>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84100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359713" y="253020"/>
            <a:ext cx="10052078" cy="6301892"/>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spcBef>
                <a:spcPts val="0"/>
              </a:spcBef>
              <a:buNone/>
            </a:pPr>
            <a:endParaRPr lang="it-IT" cap="none" dirty="0"/>
          </a:p>
          <a:p>
            <a:pPr marL="0" indent="0" algn="ctr">
              <a:spcBef>
                <a:spcPts val="0"/>
              </a:spcBef>
              <a:buNone/>
            </a:pPr>
            <a:endParaRPr lang="it-IT" cap="none" dirty="0"/>
          </a:p>
          <a:p>
            <a:pPr marL="0" indent="0" algn="ctr">
              <a:spcBef>
                <a:spcPts val="0"/>
              </a:spcBef>
              <a:buNone/>
            </a:pPr>
            <a:endParaRPr lang="it-IT" cap="none" dirty="0"/>
          </a:p>
          <a:p>
            <a:pPr marL="0" indent="0" algn="ctr">
              <a:spcBef>
                <a:spcPts val="0"/>
              </a:spcBef>
              <a:buNone/>
            </a:pPr>
            <a:endParaRPr lang="it-IT" cap="none" dirty="0"/>
          </a:p>
          <a:p>
            <a:pPr marL="0" indent="0" algn="ctr">
              <a:spcBef>
                <a:spcPts val="0"/>
              </a:spcBef>
              <a:buNone/>
            </a:pPr>
            <a:endParaRPr lang="it-IT" cap="none" dirty="0"/>
          </a:p>
          <a:p>
            <a:pPr marL="0" indent="0" algn="ctr">
              <a:spcBef>
                <a:spcPts val="0"/>
              </a:spcBef>
              <a:buNone/>
            </a:pPr>
            <a:r>
              <a:rPr lang="it-IT" sz="6600" cap="none" dirty="0"/>
              <a:t>GRAZIE!</a:t>
            </a:r>
          </a:p>
          <a:p>
            <a:pPr marL="0" indent="0" algn="just">
              <a:spcBef>
                <a:spcPts val="0"/>
              </a:spcBef>
              <a:buNone/>
            </a:pPr>
            <a:endParaRPr lang="it-IT" cap="none" dirty="0"/>
          </a:p>
          <a:p>
            <a:pPr marL="0" indent="0" algn="just">
              <a:spcBef>
                <a:spcPts val="0"/>
              </a:spcBef>
              <a:buNone/>
            </a:pPr>
            <a:endParaRPr lang="it-IT" cap="none" dirty="0"/>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72692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34627D-8388-6E47-BD68-56A313149DE3}"/>
              </a:ext>
            </a:extLst>
          </p:cNvPr>
          <p:cNvSpPr>
            <a:spLocks noGrp="1"/>
          </p:cNvSpPr>
          <p:nvPr>
            <p:ph type="title"/>
          </p:nvPr>
        </p:nvSpPr>
        <p:spPr>
          <a:xfrm>
            <a:off x="913775" y="2519236"/>
            <a:ext cx="10364451" cy="1596177"/>
          </a:xfrm>
        </p:spPr>
        <p:txBody>
          <a:bodyPr/>
          <a:lstStyle/>
          <a:p>
            <a:r>
              <a:rPr lang="it-IT" b="1" cap="none" dirty="0"/>
              <a:t>L’indicazione specifica dei fatti</a:t>
            </a:r>
          </a:p>
        </p:txBody>
      </p:sp>
      <p:sp>
        <p:nvSpPr>
          <p:cNvPr id="6" name="Segnaposto numero diapositiva 5">
            <a:extLst>
              <a:ext uri="{FF2B5EF4-FFF2-40B4-BE49-F238E27FC236}">
                <a16:creationId xmlns:a16="http://schemas.microsoft.com/office/drawing/2014/main" id="{BF7042F4-A085-8544-A519-53294ABEF734}"/>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74234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158658" y="874571"/>
            <a:ext cx="9864246" cy="5148196"/>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endParaRPr lang="it-IT" sz="1400" cap="none" dirty="0"/>
          </a:p>
          <a:p>
            <a:pPr marL="0" indent="0" algn="ctr">
              <a:buNone/>
            </a:pP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r>
              <a:rPr lang="it-IT" sz="1400" cap="none" dirty="0"/>
              <a:t> </a:t>
            </a:r>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endParaRPr lang="it-IT" sz="1400" cap="none" dirty="0"/>
          </a:p>
        </p:txBody>
      </p:sp>
      <p:sp>
        <p:nvSpPr>
          <p:cNvPr id="3" name="Segnaposto numero diapositiva 2">
            <a:extLst>
              <a:ext uri="{FF2B5EF4-FFF2-40B4-BE49-F238E27FC236}">
                <a16:creationId xmlns:a16="http://schemas.microsoft.com/office/drawing/2014/main" id="{A4A9EA0E-C75E-0247-8DDD-0BDA335351BA}"/>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4" name="CasellaDiTesto 3">
            <a:extLst>
              <a:ext uri="{FF2B5EF4-FFF2-40B4-BE49-F238E27FC236}">
                <a16:creationId xmlns:a16="http://schemas.microsoft.com/office/drawing/2014/main" id="{25B55FF5-24E3-4645-B90C-110696C5B5B3}"/>
              </a:ext>
            </a:extLst>
          </p:cNvPr>
          <p:cNvSpPr txBox="1"/>
          <p:nvPr/>
        </p:nvSpPr>
        <p:spPr>
          <a:xfrm>
            <a:off x="1818526" y="485911"/>
            <a:ext cx="8866597" cy="5201424"/>
          </a:xfrm>
          <a:prstGeom prst="rect">
            <a:avLst/>
          </a:prstGeom>
          <a:noFill/>
        </p:spPr>
        <p:txBody>
          <a:bodyPr wrap="square" rtlCol="0">
            <a:spAutoFit/>
          </a:bodyPr>
          <a:lstStyle/>
          <a:p>
            <a:pPr algn="ctr"/>
            <a:endParaRPr lang="it-IT" sz="2800" dirty="0"/>
          </a:p>
          <a:p>
            <a:pPr algn="ctr"/>
            <a:endParaRPr lang="it-IT" sz="2800" dirty="0"/>
          </a:p>
          <a:p>
            <a:pPr algn="ctr"/>
            <a:r>
              <a:rPr lang="it-IT" sz="2800" dirty="0"/>
              <a:t>La prova testimoniale deve avere ad oggetto un fatto rientrante nell’esperienza del narratore, </a:t>
            </a:r>
          </a:p>
          <a:p>
            <a:pPr marL="457200" indent="-457200" algn="ctr">
              <a:buFontTx/>
              <a:buChar char="-"/>
            </a:pPr>
            <a:r>
              <a:rPr lang="it-IT" sz="2800" dirty="0"/>
              <a:t>che questi abbia percepito </a:t>
            </a:r>
          </a:p>
          <a:p>
            <a:pPr marL="457200" indent="-457200" algn="ctr">
              <a:buFontTx/>
              <a:buChar char="-"/>
            </a:pPr>
            <a:r>
              <a:rPr lang="it-IT" sz="2800" dirty="0"/>
              <a:t>di cui sia venuto a conoscenza </a:t>
            </a:r>
          </a:p>
          <a:p>
            <a:pPr marL="457200" indent="-457200" algn="ctr">
              <a:buFontTx/>
              <a:buChar char="-"/>
            </a:pPr>
            <a:r>
              <a:rPr lang="it-IT" sz="2800" dirty="0"/>
              <a:t>o anche che abbia dedotto facendo uso delle sue speciali conoscenze.</a:t>
            </a:r>
          </a:p>
          <a:p>
            <a:pPr algn="ctr"/>
            <a:r>
              <a:rPr lang="it-IT" dirty="0"/>
              <a:t>In via astratta tutti i fatti (che non si risolvano in apprezzamenti o</a:t>
            </a:r>
          </a:p>
          <a:p>
            <a:pPr algn="ctr"/>
            <a:r>
              <a:rPr lang="it-IT" dirty="0"/>
              <a:t>giudizi) possono essere oggetto di testimonianza: i limiti di ammissibilità che l’ordinamento</a:t>
            </a:r>
          </a:p>
          <a:p>
            <a:pPr algn="ctr"/>
            <a:r>
              <a:rPr lang="it-IT" dirty="0"/>
              <a:t>pone alla rappresentazione testimoniale non derivano dalla sua ontologica consistenza, ma</a:t>
            </a:r>
          </a:p>
          <a:p>
            <a:pPr algn="ctr"/>
            <a:r>
              <a:rPr lang="it-IT" dirty="0"/>
              <a:t>dall’efficacia probatoria che il legislatore vi voglia attribuire</a:t>
            </a:r>
          </a:p>
          <a:p>
            <a:pPr algn="ctr"/>
            <a:endParaRPr lang="it-IT" dirty="0"/>
          </a:p>
          <a:p>
            <a:pPr algn="ctr"/>
            <a:r>
              <a:rPr lang="it-IT" u="sng" dirty="0"/>
              <a:t>Temi della testimonianza de relato, dei confini tra testimonianza e CTU percipiente….</a:t>
            </a:r>
          </a:p>
        </p:txBody>
      </p:sp>
    </p:spTree>
    <p:extLst>
      <p:ext uri="{BB962C8B-B14F-4D97-AF65-F5344CB8AC3E}">
        <p14:creationId xmlns:p14="http://schemas.microsoft.com/office/powerpoint/2010/main" val="376707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158658" y="864297"/>
            <a:ext cx="9864246" cy="5148196"/>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endParaRPr lang="it-IT" sz="1400" cap="none" dirty="0"/>
          </a:p>
          <a:p>
            <a:pPr marL="0" indent="0" algn="ctr">
              <a:buNone/>
            </a:pP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r>
              <a:rPr lang="it-IT" sz="1400" cap="none" dirty="0"/>
              <a:t> </a:t>
            </a:r>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br>
              <a:rPr lang="it-IT" sz="1400" cap="none" dirty="0"/>
            </a:br>
            <a:endParaRPr lang="it-IT" sz="1400" cap="none" dirty="0"/>
          </a:p>
          <a:p>
            <a:pPr marL="0" indent="0" algn="ctr">
              <a:buNone/>
            </a:pPr>
            <a:endParaRPr lang="it-IT" sz="1400" cap="none" dirty="0"/>
          </a:p>
        </p:txBody>
      </p:sp>
      <p:sp>
        <p:nvSpPr>
          <p:cNvPr id="3" name="Segnaposto numero diapositiva 2">
            <a:extLst>
              <a:ext uri="{FF2B5EF4-FFF2-40B4-BE49-F238E27FC236}">
                <a16:creationId xmlns:a16="http://schemas.microsoft.com/office/drawing/2014/main" id="{A4A9EA0E-C75E-0247-8DDD-0BDA335351BA}"/>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4" name="CasellaDiTesto 3">
            <a:extLst>
              <a:ext uri="{FF2B5EF4-FFF2-40B4-BE49-F238E27FC236}">
                <a16:creationId xmlns:a16="http://schemas.microsoft.com/office/drawing/2014/main" id="{25B55FF5-24E3-4645-B90C-110696C5B5B3}"/>
              </a:ext>
            </a:extLst>
          </p:cNvPr>
          <p:cNvSpPr txBox="1"/>
          <p:nvPr/>
        </p:nvSpPr>
        <p:spPr>
          <a:xfrm>
            <a:off x="1818526" y="485911"/>
            <a:ext cx="8866597" cy="5447645"/>
          </a:xfrm>
          <a:prstGeom prst="rect">
            <a:avLst/>
          </a:prstGeom>
          <a:noFill/>
        </p:spPr>
        <p:txBody>
          <a:bodyPr wrap="square" rtlCol="0">
            <a:spAutoFit/>
          </a:bodyPr>
          <a:lstStyle/>
          <a:p>
            <a:pPr algn="ctr"/>
            <a:r>
              <a:rPr lang="it-IT" sz="2400" dirty="0"/>
              <a:t>L'indicazione dei fatti deve essere specifica, con formulazione in articoli separati e deve avvenire entro il termine della seconda (o terza memoria, per la prova contraria) ex art. 183, sesto comma, c.p.c.</a:t>
            </a:r>
          </a:p>
          <a:p>
            <a:endParaRPr lang="it-IT" dirty="0"/>
          </a:p>
          <a:p>
            <a:pPr algn="ctr"/>
            <a:r>
              <a:rPr lang="it-IT" u="sng" dirty="0"/>
              <a:t>Approccio antiformalistico </a:t>
            </a:r>
          </a:p>
          <a:p>
            <a:pPr algn="just"/>
            <a:r>
              <a:rPr lang="it-IT" dirty="0"/>
              <a:t>La necessità di un'indicazione specifica dei fatti da provare per testimoni non va intesa  in modo rigorosamente formalistico, </a:t>
            </a:r>
            <a:r>
              <a:rPr lang="it-IT" u="sng" dirty="0"/>
              <a:t>ma in relazione all'oggetto della prova, cosicché, qualora questa riguardi un comportamento o un'attività che si frazioni in circostanze molteplici, si reputa sufficiente la precisazione della natura di tale comportamento o attività, in modo da permettere alla controparte di contrastarne la prova </a:t>
            </a:r>
            <a:r>
              <a:rPr lang="it-IT" dirty="0"/>
              <a:t>attraverso la deduzione e l'accertamento di attività o comportamenti di carattere diverso (fermo restando che nell'interpretazione del significato e della portata delle deduzioni probatorie occorre tenere presente la loro finalità, in relazione alla concreta materia del contendere). </a:t>
            </a:r>
          </a:p>
          <a:p>
            <a:pPr algn="just"/>
            <a:r>
              <a:rPr lang="it-IT" u="sng" dirty="0"/>
              <a:t>Ai fini dell'ammissibilità della deduzione di prova testimoniale, è, quindi, necessario e sufficiente che i fatti indicati nei capitoli siano sintetizzati nei loro estremi essenziali in maniera da soddisfare le citate esigenze, mentre la precisazione di tutti i dettagli da parte del teste resta riservata alla diligenza del giudice e delle parti durante l'espletamento del mezzo istruttorio</a:t>
            </a:r>
            <a:r>
              <a:rPr lang="it-IT" dirty="0"/>
              <a:t> (Cass. Sez. II, n. 11765/2019; Cass. Sez. I, n. 11844/2006).</a:t>
            </a:r>
            <a:r>
              <a:rPr lang="it-IT" sz="2400" dirty="0"/>
              <a:t> </a:t>
            </a:r>
            <a:endParaRPr lang="it-IT" sz="2400" i="1" dirty="0"/>
          </a:p>
        </p:txBody>
      </p:sp>
    </p:spTree>
    <p:extLst>
      <p:ext uri="{BB962C8B-B14F-4D97-AF65-F5344CB8AC3E}">
        <p14:creationId xmlns:p14="http://schemas.microsoft.com/office/powerpoint/2010/main" val="394401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069961" y="609599"/>
            <a:ext cx="10052078" cy="5273675"/>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it-IT" sz="2400" b="1" u="sng" cap="none" dirty="0"/>
              <a:t>Requisiti imposti dal 244 c.p.c. </a:t>
            </a:r>
          </a:p>
          <a:p>
            <a:pPr algn="just">
              <a:buFontTx/>
              <a:buChar char="-"/>
            </a:pPr>
            <a:r>
              <a:rPr lang="it-IT" sz="1800" u="sng" cap="none" dirty="0"/>
              <a:t>I fatti dedotti devono essere definiti negli elementi essenziali di tempo, di luogo e di svolgimento (Cass. n. 9547/2009, cit.). </a:t>
            </a:r>
          </a:p>
          <a:p>
            <a:pPr algn="just">
              <a:buFontTx/>
              <a:buChar char="-"/>
            </a:pPr>
            <a:r>
              <a:rPr lang="it-IT" sz="1800" u="sng" cap="none" dirty="0"/>
              <a:t>La richiesta di provare per testimoni un fatto esige che questo </a:t>
            </a:r>
          </a:p>
          <a:p>
            <a:pPr marL="342900" indent="-342900" algn="just">
              <a:buAutoNum type="alphaLcParenR"/>
            </a:pPr>
            <a:r>
              <a:rPr lang="it-IT" sz="1800" u="sng" cap="none" dirty="0"/>
              <a:t>sia dedotto in un capitolo specifico e determinato (Cass. ord. n. 1808/2015),</a:t>
            </a:r>
          </a:p>
          <a:p>
            <a:pPr marL="342900" indent="-342900" algn="just">
              <a:buAutoNum type="alphaLcParenR"/>
            </a:pPr>
            <a:r>
              <a:rPr lang="it-IT" sz="1800" u="sng" cap="none" dirty="0"/>
              <a:t>sia collocato univocamente nel tempo e nello spazio, al duplice scopo di consentire al giudice la valutazione della concludenza della prova ed alla controparte la preparazione di un'adeguata difesa </a:t>
            </a:r>
            <a:r>
              <a:rPr lang="it-IT" sz="1800" cap="none" dirty="0"/>
              <a:t>(Cass. civile sez. I 7 agosto 2019, n. 21057; Cass. ord. 12 ottobre 2011, n. 20997).</a:t>
            </a:r>
          </a:p>
          <a:p>
            <a:pPr marL="0" indent="0" algn="just">
              <a:buNone/>
            </a:pPr>
            <a:r>
              <a:rPr lang="it-IT" sz="1800" u="sng" cap="none" dirty="0"/>
              <a:t>Duplice finalità: </a:t>
            </a:r>
          </a:p>
          <a:p>
            <a:pPr algn="just">
              <a:buFontTx/>
              <a:buChar char="-"/>
            </a:pPr>
            <a:r>
              <a:rPr lang="it-IT" sz="1800" u="sng" cap="none" dirty="0"/>
              <a:t>La deduzione deve rispettare del principio del contradditorio </a:t>
            </a:r>
          </a:p>
          <a:p>
            <a:pPr algn="just">
              <a:buFontTx/>
              <a:buChar char="-"/>
            </a:pPr>
            <a:r>
              <a:rPr lang="it-IT" sz="1800" u="sng" cap="none" dirty="0"/>
              <a:t>Deve permettere al giudice di stabilire se la prova sia o meno influente e pertinente </a:t>
            </a:r>
            <a:r>
              <a:rPr lang="it-IT" sz="1800" b="1" cap="none" dirty="0"/>
              <a:t>(Cass. civile sez. I - 23/01/2019, n. 1874)</a:t>
            </a:r>
            <a:r>
              <a:rPr lang="it-IT" sz="1800" cap="none" dirty="0"/>
              <a:t> </a:t>
            </a:r>
          </a:p>
          <a:p>
            <a:pPr algn="just">
              <a:buFontTx/>
              <a:buChar char="-"/>
            </a:pPr>
            <a:endParaRPr lang="it-IT" sz="1800" u="sng" cap="none" dirty="0"/>
          </a:p>
          <a:p>
            <a:pPr algn="just">
              <a:buFontTx/>
              <a:buChar char="-"/>
            </a:pPr>
            <a:endParaRPr lang="it-IT" sz="1800"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42457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069961" y="726931"/>
            <a:ext cx="10052078" cy="560194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it-IT" sz="1800" b="1" u="sng" cap="none" dirty="0"/>
              <a:t>La prova testimoniale dedotta mediante rinvio alla narrativa contenuta nell'atto processuale, in sostituzione di una capitolazione autonoma ai sensi dell'art. 244 c.p.c. – valutazione non formalistica</a:t>
            </a:r>
          </a:p>
          <a:p>
            <a:pPr marL="0" indent="0" algn="just">
              <a:buNone/>
            </a:pPr>
            <a:r>
              <a:rPr lang="it-IT" sz="1800" u="sng" cap="none" dirty="0"/>
              <a:t>Qualora la narrativa contenuta nel corpo dell'atto sia strutturata in modo da assolvere altresì alla funzione di capitoli di prova specifici</a:t>
            </a:r>
            <a:r>
              <a:rPr lang="it-IT" sz="1800" cap="none" dirty="0"/>
              <a:t>, secondo i requisiti richiesti dalla legge e dall'elaborazione giurisprudenziale, allora deve ritenersi che la scelta stilistica basata sul rinvio non possa compromettere la bontà della deduzione della prova testimoniale. </a:t>
            </a:r>
          </a:p>
          <a:p>
            <a:pPr marL="0" indent="0" algn="just">
              <a:buNone/>
            </a:pPr>
            <a:r>
              <a:rPr lang="it-IT" sz="1800" cap="none" dirty="0"/>
              <a:t>Ovviamente, tutto ciò </a:t>
            </a:r>
            <a:r>
              <a:rPr lang="it-IT" sz="1800" u="sng" cap="none" dirty="0"/>
              <a:t>richiede da parte del difensore il controllo massimo sulla corretta stesura della narrazione, </a:t>
            </a:r>
            <a:r>
              <a:rPr lang="it-IT" sz="1800" cap="none" dirty="0"/>
              <a:t>la quale </a:t>
            </a:r>
            <a:r>
              <a:rPr lang="it-IT" sz="1800" u="sng" cap="none" dirty="0"/>
              <a:t>sarà destinata non soltanto ad assolvere all'onere di allegazione, ma altresì a supportare la deduzione istruttoria</a:t>
            </a:r>
            <a:r>
              <a:rPr lang="it-IT" sz="1800" cap="none" dirty="0"/>
              <a:t>. Il che comporta che </a:t>
            </a:r>
            <a:r>
              <a:rPr lang="it-IT" sz="1800" u="sng" cap="none" dirty="0"/>
              <a:t>la narrativa sia priva di elementi valutativi e sia suddivisa per punti, ciascuno dei quali riporta una circostanza di fatto specifica </a:t>
            </a:r>
            <a:r>
              <a:rPr lang="it-IT" sz="1800" cap="none" dirty="0"/>
              <a:t>e possa quindi fungere da capitolo di prova. </a:t>
            </a:r>
          </a:p>
          <a:p>
            <a:pPr marL="0" indent="0" algn="just">
              <a:buNone/>
            </a:pPr>
            <a:r>
              <a:rPr lang="it-IT" sz="1800" u="sng" cap="none" dirty="0"/>
              <a:t>Se la narrativa contenuta nel corpo dell'atto non rispetta i requisiti richiesti dall'art. 244 c.p.c. </a:t>
            </a:r>
            <a:r>
              <a:rPr lang="it-IT" sz="1800" cap="none" dirty="0"/>
              <a:t>in ordine alla modalità di capitolazione della prova testimoniale, così come elaborata dalla giurisprudenza, non supererà il vaglio di ammissibilità della prova testimoniale irritualmente dedotta: </a:t>
            </a:r>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5973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226148" y="202950"/>
            <a:ext cx="10052078" cy="5961544"/>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it-IT" b="1" u="sng" dirty="0"/>
              <a:t>LIMITI «DEDUTTIVI» DELLA PROVA TESTIMONIALE E REGIME DI RILEVABILITà</a:t>
            </a:r>
            <a:br>
              <a:rPr lang="it-IT" b="1" u="sng" dirty="0"/>
            </a:br>
            <a:r>
              <a:rPr lang="it-IT" cap="none" dirty="0"/>
              <a:t>In linea generale la ratio dei limiti di ammissibilità della prova testimoniale, oggettivi e soggettivi, è ricondotta </a:t>
            </a:r>
            <a:r>
              <a:rPr lang="it-IT" u="sng" cap="none" dirty="0"/>
              <a:t>non già a un principio d'ordine pubblico, bensì posto nell'interesse delle parti, con l'inevitabile corollario che l'inammissibilità della prova testimoniale non può essere rilevata d'ufficio</a:t>
            </a:r>
            <a:r>
              <a:rPr lang="it-IT" cap="none" dirty="0"/>
              <a:t>, ma è eccepibile esclusivamente dalle parti (che non vi abbiano concorso o rinunziato) in sede di ammissione della prova, ovvero nella prima istanza o difesa successiva o, quanto meno, in sede di espletamento della stessa.</a:t>
            </a:r>
            <a:endParaRPr lang="it-IT" b="1" u="sng" cap="none" dirty="0"/>
          </a:p>
          <a:p>
            <a:pPr marL="0" indent="0" algn="ctr">
              <a:buNone/>
            </a:pPr>
            <a:r>
              <a:rPr lang="it-IT" cap="none" dirty="0"/>
              <a:t>Così, secondo l’opzione ermeneutica unanimemente condivisa, la testimonianza resa da persona incapace ai sensi dell'art. 246 c.p.c., e parimenti la violazione dei limiti di cui agli artt. 2721, 2722, 2723, 2726 e 1417 c.c. </a:t>
            </a:r>
            <a:r>
              <a:rPr lang="it-IT" u="sng" cap="none" dirty="0"/>
              <a:t>sono ricondotte a fattispecie di nullità relativa, negandosi la rilevabilità d'ufficio della violazione del divieto </a:t>
            </a:r>
            <a:r>
              <a:rPr lang="it-IT" cap="none" dirty="0"/>
              <a:t>in favore della derogabilità ad opera delle parti.</a:t>
            </a:r>
          </a:p>
          <a:p>
            <a:pPr marL="0" indent="0" algn="ctr">
              <a:buNone/>
            </a:pPr>
            <a:r>
              <a:rPr lang="it-IT" u="sng" cap="none" dirty="0"/>
              <a:t>Unica deroga </a:t>
            </a:r>
            <a:r>
              <a:rPr lang="it-IT" cap="none" dirty="0"/>
              <a:t>riguarda la violazione del divieto di prova testimoniale per i </a:t>
            </a:r>
            <a:r>
              <a:rPr lang="it-IT" u="sng" cap="none" dirty="0"/>
              <a:t>contratti aventi forma scritta ad substantiam</a:t>
            </a:r>
            <a:r>
              <a:rPr lang="it-IT" cap="none" dirty="0"/>
              <a:t> ex art. 2725, secondo comma c.c., secondo la lettura limitativa offertane dalla recente Cass. S.U. n. 16723 del 5 agosto 2020.</a:t>
            </a:r>
          </a:p>
          <a:p>
            <a:pPr marL="0" indent="0" algn="ctr">
              <a:buNone/>
            </a:pPr>
            <a:endParaRPr lang="it-IT" b="1" u="sng" cap="none" dirty="0"/>
          </a:p>
          <a:p>
            <a:pPr marL="0" indent="0" algn="ctr">
              <a:buNone/>
            </a:pPr>
            <a:endParaRPr lang="it-IT" b="1" u="sng" cap="none" dirty="0"/>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74419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7FCAAAC7-F085-6546-8F12-B58491EABF64}"/>
              </a:ext>
            </a:extLst>
          </p:cNvPr>
          <p:cNvSpPr txBox="1">
            <a:spLocks/>
          </p:cNvSpPr>
          <p:nvPr/>
        </p:nvSpPr>
        <p:spPr>
          <a:xfrm>
            <a:off x="1226148" y="0"/>
            <a:ext cx="10052078" cy="6757793"/>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endParaRPr lang="it-IT" dirty="0"/>
          </a:p>
          <a:p>
            <a:pPr marL="0" indent="0" algn="ctr">
              <a:buNone/>
            </a:pPr>
            <a:r>
              <a:rPr lang="it-IT" b="1" u="sng" dirty="0"/>
              <a:t>La mancanza di indicazione specifica dei fatti nella deduzione della PROVA TESTIMONIALE </a:t>
            </a:r>
          </a:p>
          <a:p>
            <a:pPr>
              <a:buFontTx/>
              <a:buChar char="-"/>
            </a:pPr>
            <a:r>
              <a:rPr lang="it-IT" cap="none" dirty="0"/>
              <a:t>è un </a:t>
            </a:r>
            <a:r>
              <a:rPr lang="it-IT" u="sng" cap="none" dirty="0"/>
              <a:t>requisito di rilevanza della prova</a:t>
            </a:r>
            <a:r>
              <a:rPr lang="it-IT" cap="none" dirty="0"/>
              <a:t>, e pertanto </a:t>
            </a:r>
          </a:p>
          <a:p>
            <a:pPr>
              <a:buFontTx/>
              <a:buChar char="-"/>
            </a:pPr>
            <a:r>
              <a:rPr lang="it-IT" cap="none" dirty="0"/>
              <a:t>è </a:t>
            </a:r>
            <a:r>
              <a:rPr lang="it-IT" u="sng" cap="none" dirty="0"/>
              <a:t>rilevabile d'ufficio dal giudice e rende inammissibile la testimonianza </a:t>
            </a:r>
            <a:r>
              <a:rPr lang="it-IT" cap="none" dirty="0"/>
              <a:t>medesima.</a:t>
            </a:r>
          </a:p>
          <a:p>
            <a:pPr marL="0" indent="0">
              <a:buNone/>
            </a:pPr>
            <a:r>
              <a:rPr lang="it-IT" dirty="0"/>
              <a:t>		</a:t>
            </a:r>
            <a:r>
              <a:rPr lang="it-IT" u="sng" dirty="0"/>
              <a:t>Cass. civ., sez. VI, 19 gennaio 2018, n. 1294</a:t>
            </a:r>
          </a:p>
          <a:p>
            <a:pPr marL="0" indent="0" algn="just">
              <a:buNone/>
            </a:pPr>
            <a:r>
              <a:rPr lang="it-IT" cap="none" dirty="0"/>
              <a:t>Il caso: circostanze generiche in quanto prive di riferimenti a fatti di causa ed implicanti valutazioni, con capitoli che non indicavano gli elementi di fatto da cui il teste avrebbe mutuato il proprio convincimento, essendo altresì generici nella delimitazione dello stesso contesto temporale, tanto da impedire la formulazione di prova contraria, e valutativi.</a:t>
            </a:r>
          </a:p>
          <a:p>
            <a:pPr marL="0" indent="0" algn="just">
              <a:buNone/>
            </a:pPr>
            <a:r>
              <a:rPr lang="it-IT" cap="none" dirty="0"/>
              <a:t>ll giudice può sempre rilevare d'ufficio l'inammissibilità della prova che verta su apprezzamenti e valutazioni del teste, piuttosto che su fatti specifici a conoscenza dello stesso, in quanto </a:t>
            </a:r>
            <a:r>
              <a:rPr lang="it-IT" u="sng" cap="none" dirty="0"/>
              <a:t>la prova sarebbe comunque inutilizzabile dal giudice, che non può legare il suo convincimento ai giudizi dei testimoni </a:t>
            </a:r>
            <a:r>
              <a:rPr lang="it-IT" cap="none" dirty="0"/>
              <a:t>(Cass. 8 febbraio 2019, n. 3708; Cass. 2 febbraio 2015 n. 1808; Cass. n. 8620/ 1996). </a:t>
            </a:r>
          </a:p>
          <a:p>
            <a:pPr marL="0" indent="0" algn="just">
              <a:buNone/>
            </a:pPr>
            <a:endParaRPr lang="it-IT" cap="none" dirty="0"/>
          </a:p>
          <a:p>
            <a:pPr marL="0" indent="0">
              <a:buNone/>
            </a:pPr>
            <a:endParaRPr lang="it-IT" u="sng" dirty="0"/>
          </a:p>
          <a:p>
            <a:pPr marL="0" indent="0">
              <a:buNone/>
            </a:pPr>
            <a:endParaRPr lang="it-IT" cap="none" dirty="0"/>
          </a:p>
          <a:p>
            <a:pPr marL="0" indent="0" algn="ctr">
              <a:buNone/>
            </a:pPr>
            <a:endParaRPr lang="it-IT" cap="none" dirty="0"/>
          </a:p>
          <a:p>
            <a:pPr marL="457200" indent="-457200" algn="just">
              <a:buFont typeface="Arial" panose="020B0604020202020204" pitchFamily="34" charset="0"/>
              <a:buAutoNum type="alphaUcParenR"/>
            </a:pPr>
            <a:endParaRPr lang="it-IT" cap="none" dirty="0"/>
          </a:p>
          <a:p>
            <a:pPr marL="457200" indent="-457200" algn="just">
              <a:buFont typeface="Arial" panose="020B0604020202020204" pitchFamily="34" charset="0"/>
              <a:buAutoNum type="alphaUcParenR"/>
            </a:pPr>
            <a:endParaRPr lang="it-IT" cap="none" dirty="0"/>
          </a:p>
          <a:p>
            <a:pPr marL="0" indent="0" algn="ctr">
              <a:buNone/>
            </a:pPr>
            <a:endParaRPr lang="it-IT" dirty="0"/>
          </a:p>
          <a:p>
            <a:pPr marL="0" indent="0" algn="ctr">
              <a:buNone/>
            </a:pPr>
            <a:endParaRPr lang="it-IT" u="sng"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endParaRPr lang="it-IT" cap="none" dirty="0">
              <a:cs typeface="Arial" panose="020B0604020202020204" pitchFamily="34" charset="0"/>
            </a:endParaRPr>
          </a:p>
          <a:p>
            <a:pPr marL="0" indent="0" algn="just">
              <a:buNone/>
            </a:pPr>
            <a:r>
              <a:rPr lang="it-IT" cap="none" dirty="0">
                <a:cs typeface="Arial" panose="020B0604020202020204" pitchFamily="34" charset="0"/>
              </a:rPr>
              <a:t> </a:t>
            </a:r>
          </a:p>
          <a:p>
            <a:pPr marL="0" indent="0" algn="just">
              <a:buNone/>
            </a:pPr>
            <a:endParaRPr lang="it-IT" u="sng" cap="none" dirty="0"/>
          </a:p>
        </p:txBody>
      </p:sp>
      <p:sp>
        <p:nvSpPr>
          <p:cNvPr id="3" name="Segnaposto numero diapositiva 2">
            <a:extLst>
              <a:ext uri="{FF2B5EF4-FFF2-40B4-BE49-F238E27FC236}">
                <a16:creationId xmlns:a16="http://schemas.microsoft.com/office/drawing/2014/main" id="{E171BB91-124F-E244-8194-928AA152C800}"/>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26127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occi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1514</TotalTime>
  <Words>3750</Words>
  <Application>Microsoft Macintosh PowerPoint</Application>
  <PresentationFormat>Widescreen</PresentationFormat>
  <Paragraphs>280</Paragraphs>
  <Slides>24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Calibri</vt:lpstr>
      <vt:lpstr>Tw Cen MT</vt:lpstr>
      <vt:lpstr>Goccia</vt:lpstr>
      <vt:lpstr>    “TRE POMERIGGI CON LA PROCEDURA CIVILE” (PARTE II) WEBINAR</vt:lpstr>
      <vt:lpstr>Art. 244 Codice di Procedura CivilE  Modo di deduzione  [I]. La prova per testimoni deve essere dedotta mediante indicazione specifica delle persone da interrogare e dei fatti, formulati in articoli separati, sui quali ciascuna di esse deve essere interrogata.  </vt:lpstr>
      <vt:lpstr>L’indicazione specifica dei fatti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mancata o l’incompleta o inesatta indicazione delle generalità del testimone determina l’inammissibilità della prova testimoniale  Ma: L'indicazione dei testimoni può avvenire anche mediante individuazione indiretta di essi tramite la funzione espletata nell'ufficio o nell'ente di cui fanno parte, a condizione che questa consenta una sicura identificazione della persona che si intende chiamare come testimone, onde consentire all'altra parte, nel rispetto delle regole del contraddittorio, di individuare i testi di cui l'istante intende avvalersi. Esempio comune può essere  il direttore di banca o un determinato funzionario identificato in relazione a determinate operazioni bancarie, rilevanti in causa).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PROCESSO TRIBUTARIO DAL CARTACEO AL TELEMATICO </dc:title>
  <dc:creator>Gian Paolo Macagno</dc:creator>
  <cp:lastModifiedBy>Gian Paolo Macagno</cp:lastModifiedBy>
  <cp:revision>204</cp:revision>
  <dcterms:created xsi:type="dcterms:W3CDTF">2020-11-16T14:21:33Z</dcterms:created>
  <dcterms:modified xsi:type="dcterms:W3CDTF">2021-02-17T13:50:02Z</dcterms:modified>
</cp:coreProperties>
</file>