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4"/>
  </p:notesMasterIdLst>
  <p:sldIdLst>
    <p:sldId id="256" r:id="rId2"/>
    <p:sldId id="291" r:id="rId3"/>
    <p:sldId id="292" r:id="rId4"/>
    <p:sldId id="263" r:id="rId5"/>
    <p:sldId id="307" r:id="rId6"/>
    <p:sldId id="309" r:id="rId7"/>
    <p:sldId id="314" r:id="rId8"/>
    <p:sldId id="306" r:id="rId9"/>
    <p:sldId id="308" r:id="rId10"/>
    <p:sldId id="316" r:id="rId11"/>
    <p:sldId id="317" r:id="rId12"/>
    <p:sldId id="318" r:id="rId13"/>
    <p:sldId id="320" r:id="rId14"/>
    <p:sldId id="321" r:id="rId15"/>
    <p:sldId id="324" r:id="rId16"/>
    <p:sldId id="325" r:id="rId17"/>
    <p:sldId id="319" r:id="rId18"/>
    <p:sldId id="310" r:id="rId19"/>
    <p:sldId id="315" r:id="rId20"/>
    <p:sldId id="311" r:id="rId21"/>
    <p:sldId id="322" r:id="rId22"/>
    <p:sldId id="323" r:id="rId23"/>
    <p:sldId id="312" r:id="rId24"/>
    <p:sldId id="313" r:id="rId25"/>
    <p:sldId id="296" r:id="rId26"/>
    <p:sldId id="297" r:id="rId27"/>
    <p:sldId id="298" r:id="rId28"/>
    <p:sldId id="299" r:id="rId29"/>
    <p:sldId id="300" r:id="rId30"/>
    <p:sldId id="301" r:id="rId31"/>
    <p:sldId id="302" r:id="rId32"/>
    <p:sldId id="303" r:id="rId33"/>
    <p:sldId id="304" r:id="rId34"/>
    <p:sldId id="305" r:id="rId35"/>
    <p:sldId id="280" r:id="rId36"/>
    <p:sldId id="284" r:id="rId37"/>
    <p:sldId id="281" r:id="rId38"/>
    <p:sldId id="286" r:id="rId39"/>
    <p:sldId id="287" r:id="rId40"/>
    <p:sldId id="288" r:id="rId41"/>
    <p:sldId id="290" r:id="rId42"/>
    <p:sldId id="295" r:id="rId43"/>
  </p:sldIdLst>
  <p:sldSz cx="9144000" cy="6858000" type="screen4x3"/>
  <p:notesSz cx="6797675" cy="9872663"/>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9">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snapToGrid="0" snapToObjects="1">
      <p:cViewPr varScale="1">
        <p:scale>
          <a:sx n="56" d="100"/>
          <a:sy n="56" d="100"/>
        </p:scale>
        <p:origin x="1512" y="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1" d="100"/>
          <a:sy n="51" d="100"/>
        </p:scale>
        <p:origin x="-2958" y="-108"/>
      </p:cViewPr>
      <p:guideLst>
        <p:guide orient="horz" pos="3109"/>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fld id="{77EE7053-B96E-45F1-B644-C5628C8C49F4}" type="datetimeFigureOut">
              <a:rPr lang="it-IT" smtClean="0"/>
              <a:pPr/>
              <a:t>06/11/2023</a:t>
            </a:fld>
            <a:endParaRPr lang="it-IT"/>
          </a:p>
        </p:txBody>
      </p:sp>
      <p:sp>
        <p:nvSpPr>
          <p:cNvPr id="4" name="Segnaposto immagine diapositiva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689475"/>
            <a:ext cx="5438775" cy="444341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377363"/>
            <a:ext cx="2946400" cy="49371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377363"/>
            <a:ext cx="2946400" cy="493712"/>
          </a:xfrm>
          <a:prstGeom prst="rect">
            <a:avLst/>
          </a:prstGeom>
        </p:spPr>
        <p:txBody>
          <a:bodyPr vert="horz" lIns="91440" tIns="45720" rIns="91440" bIns="45720" rtlCol="0" anchor="b"/>
          <a:lstStyle>
            <a:lvl1pPr algn="r">
              <a:defRPr sz="1200"/>
            </a:lvl1pPr>
          </a:lstStyle>
          <a:p>
            <a:fld id="{E904BAC2-B240-4D4A-8642-93732C73EF08}"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E904BAC2-B240-4D4A-8642-93732C73EF08}" type="slidenum">
              <a:rPr lang="it-IT" smtClean="0"/>
              <a:pPr/>
              <a:t>17</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3E03DFC2-6A42-8E41-9EA8-CD1A4252B409}" type="datetimeFigureOut">
              <a:rPr lang="it-IT" smtClean="0"/>
              <a:pPr/>
              <a:t>06/11/2023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D927E76-E780-7249-8F12-FED8533062E5}" type="slidenum">
              <a:rPr lang="it-IT" smtClean="0"/>
              <a:pPr/>
              <a:t>‹N›</a:t>
            </a:fld>
            <a:endParaRPr lang="it-IT"/>
          </a:p>
        </p:txBody>
      </p:sp>
    </p:spTree>
    <p:extLst>
      <p:ext uri="{BB962C8B-B14F-4D97-AF65-F5344CB8AC3E}">
        <p14:creationId xmlns:p14="http://schemas.microsoft.com/office/powerpoint/2010/main" val="3506464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E03DFC2-6A42-8E41-9EA8-CD1A4252B409}" type="datetimeFigureOut">
              <a:rPr lang="it-IT" smtClean="0"/>
              <a:pPr/>
              <a:t>06/11/2023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D927E76-E780-7249-8F12-FED8533062E5}" type="slidenum">
              <a:rPr lang="it-IT" smtClean="0"/>
              <a:pPr/>
              <a:t>‹N›</a:t>
            </a:fld>
            <a:endParaRPr lang="it-IT"/>
          </a:p>
        </p:txBody>
      </p:sp>
    </p:spTree>
    <p:extLst>
      <p:ext uri="{BB962C8B-B14F-4D97-AF65-F5344CB8AC3E}">
        <p14:creationId xmlns:p14="http://schemas.microsoft.com/office/powerpoint/2010/main" val="2081795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E03DFC2-6A42-8E41-9EA8-CD1A4252B409}" type="datetimeFigureOut">
              <a:rPr lang="it-IT" smtClean="0"/>
              <a:pPr/>
              <a:t>06/11/2023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D927E76-E780-7249-8F12-FED8533062E5}" type="slidenum">
              <a:rPr lang="it-IT" smtClean="0"/>
              <a:pPr/>
              <a:t>‹N›</a:t>
            </a:fld>
            <a:endParaRPr lang="it-IT"/>
          </a:p>
        </p:txBody>
      </p:sp>
    </p:spTree>
    <p:extLst>
      <p:ext uri="{BB962C8B-B14F-4D97-AF65-F5344CB8AC3E}">
        <p14:creationId xmlns:p14="http://schemas.microsoft.com/office/powerpoint/2010/main" val="3743743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E03DFC2-6A42-8E41-9EA8-CD1A4252B409}" type="datetimeFigureOut">
              <a:rPr lang="it-IT" smtClean="0"/>
              <a:pPr/>
              <a:t>06/11/2023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D927E76-E780-7249-8F12-FED8533062E5}" type="slidenum">
              <a:rPr lang="it-IT" smtClean="0"/>
              <a:pPr/>
              <a:t>‹N›</a:t>
            </a:fld>
            <a:endParaRPr lang="it-IT"/>
          </a:p>
        </p:txBody>
      </p:sp>
    </p:spTree>
    <p:extLst>
      <p:ext uri="{BB962C8B-B14F-4D97-AF65-F5344CB8AC3E}">
        <p14:creationId xmlns:p14="http://schemas.microsoft.com/office/powerpoint/2010/main" val="247218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3E03DFC2-6A42-8E41-9EA8-CD1A4252B409}" type="datetimeFigureOut">
              <a:rPr lang="it-IT" smtClean="0"/>
              <a:pPr/>
              <a:t>06/11/2023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D927E76-E780-7249-8F12-FED8533062E5}" type="slidenum">
              <a:rPr lang="it-IT" smtClean="0"/>
              <a:pPr/>
              <a:t>‹N›</a:t>
            </a:fld>
            <a:endParaRPr lang="it-IT"/>
          </a:p>
        </p:txBody>
      </p:sp>
    </p:spTree>
    <p:extLst>
      <p:ext uri="{BB962C8B-B14F-4D97-AF65-F5344CB8AC3E}">
        <p14:creationId xmlns:p14="http://schemas.microsoft.com/office/powerpoint/2010/main" val="2723919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3E03DFC2-6A42-8E41-9EA8-CD1A4252B409}" type="datetimeFigureOut">
              <a:rPr lang="it-IT" smtClean="0"/>
              <a:pPr/>
              <a:t>06/11/2023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D927E76-E780-7249-8F12-FED8533062E5}" type="slidenum">
              <a:rPr lang="it-IT" smtClean="0"/>
              <a:pPr/>
              <a:t>‹N›</a:t>
            </a:fld>
            <a:endParaRPr lang="it-IT"/>
          </a:p>
        </p:txBody>
      </p:sp>
    </p:spTree>
    <p:extLst>
      <p:ext uri="{BB962C8B-B14F-4D97-AF65-F5344CB8AC3E}">
        <p14:creationId xmlns:p14="http://schemas.microsoft.com/office/powerpoint/2010/main" val="2823835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3E03DFC2-6A42-8E41-9EA8-CD1A4252B409}" type="datetimeFigureOut">
              <a:rPr lang="it-IT" smtClean="0"/>
              <a:pPr/>
              <a:t>06/11/2023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D927E76-E780-7249-8F12-FED8533062E5}" type="slidenum">
              <a:rPr lang="it-IT" smtClean="0"/>
              <a:pPr/>
              <a:t>‹N›</a:t>
            </a:fld>
            <a:endParaRPr lang="it-IT"/>
          </a:p>
        </p:txBody>
      </p:sp>
    </p:spTree>
    <p:extLst>
      <p:ext uri="{BB962C8B-B14F-4D97-AF65-F5344CB8AC3E}">
        <p14:creationId xmlns:p14="http://schemas.microsoft.com/office/powerpoint/2010/main" val="1231281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3E03DFC2-6A42-8E41-9EA8-CD1A4252B409}" type="datetimeFigureOut">
              <a:rPr lang="it-IT" smtClean="0"/>
              <a:pPr/>
              <a:t>06/11/2023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D927E76-E780-7249-8F12-FED8533062E5}" type="slidenum">
              <a:rPr lang="it-IT" smtClean="0"/>
              <a:pPr/>
              <a:t>‹N›</a:t>
            </a:fld>
            <a:endParaRPr lang="it-IT"/>
          </a:p>
        </p:txBody>
      </p:sp>
    </p:spTree>
    <p:extLst>
      <p:ext uri="{BB962C8B-B14F-4D97-AF65-F5344CB8AC3E}">
        <p14:creationId xmlns:p14="http://schemas.microsoft.com/office/powerpoint/2010/main" val="1992355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E03DFC2-6A42-8E41-9EA8-CD1A4252B409}" type="datetimeFigureOut">
              <a:rPr lang="it-IT" smtClean="0"/>
              <a:pPr/>
              <a:t>06/11/2023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D927E76-E780-7249-8F12-FED8533062E5}" type="slidenum">
              <a:rPr lang="it-IT" smtClean="0"/>
              <a:pPr/>
              <a:t>‹N›</a:t>
            </a:fld>
            <a:endParaRPr lang="it-IT"/>
          </a:p>
        </p:txBody>
      </p:sp>
    </p:spTree>
    <p:extLst>
      <p:ext uri="{BB962C8B-B14F-4D97-AF65-F5344CB8AC3E}">
        <p14:creationId xmlns:p14="http://schemas.microsoft.com/office/powerpoint/2010/main" val="2308343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3E03DFC2-6A42-8E41-9EA8-CD1A4252B409}" type="datetimeFigureOut">
              <a:rPr lang="it-IT" smtClean="0"/>
              <a:pPr/>
              <a:t>06/11/2023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D927E76-E780-7249-8F12-FED8533062E5}" type="slidenum">
              <a:rPr lang="it-IT" smtClean="0"/>
              <a:pPr/>
              <a:t>‹N›</a:t>
            </a:fld>
            <a:endParaRPr lang="it-IT"/>
          </a:p>
        </p:txBody>
      </p:sp>
    </p:spTree>
    <p:extLst>
      <p:ext uri="{BB962C8B-B14F-4D97-AF65-F5344CB8AC3E}">
        <p14:creationId xmlns:p14="http://schemas.microsoft.com/office/powerpoint/2010/main" val="850825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3E03DFC2-6A42-8E41-9EA8-CD1A4252B409}" type="datetimeFigureOut">
              <a:rPr lang="it-IT" smtClean="0"/>
              <a:pPr/>
              <a:t>06/11/2023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D927E76-E780-7249-8F12-FED8533062E5}" type="slidenum">
              <a:rPr lang="it-IT" smtClean="0"/>
              <a:pPr/>
              <a:t>‹N›</a:t>
            </a:fld>
            <a:endParaRPr lang="it-IT"/>
          </a:p>
        </p:txBody>
      </p:sp>
    </p:spTree>
    <p:extLst>
      <p:ext uri="{BB962C8B-B14F-4D97-AF65-F5344CB8AC3E}">
        <p14:creationId xmlns:p14="http://schemas.microsoft.com/office/powerpoint/2010/main" val="1673397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3DFC2-6A42-8E41-9EA8-CD1A4252B409}" type="datetimeFigureOut">
              <a:rPr lang="it-IT" smtClean="0"/>
              <a:pPr/>
              <a:t>06/11/2023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927E76-E780-7249-8F12-FED8533062E5}" type="slidenum">
              <a:rPr lang="it-IT" smtClean="0"/>
              <a:pPr/>
              <a:t>‹N›</a:t>
            </a:fld>
            <a:endParaRPr lang="it-IT"/>
          </a:p>
        </p:txBody>
      </p:sp>
    </p:spTree>
    <p:extLst>
      <p:ext uri="{BB962C8B-B14F-4D97-AF65-F5344CB8AC3E}">
        <p14:creationId xmlns:p14="http://schemas.microsoft.com/office/powerpoint/2010/main" val="2982419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Le relazioni sindacali nei gruppi e </a:t>
            </a:r>
            <a:br>
              <a:rPr lang="it-IT" dirty="0"/>
            </a:br>
            <a:r>
              <a:rPr lang="it-IT" dirty="0"/>
              <a:t>nelle reti di imprese</a:t>
            </a:r>
          </a:p>
        </p:txBody>
      </p:sp>
      <p:sp>
        <p:nvSpPr>
          <p:cNvPr id="3" name="Sottotitolo 2"/>
          <p:cNvSpPr>
            <a:spLocks noGrp="1"/>
          </p:cNvSpPr>
          <p:nvPr>
            <p:ph type="subTitle" idx="1"/>
          </p:nvPr>
        </p:nvSpPr>
        <p:spPr/>
        <p:txBody>
          <a:bodyPr/>
          <a:lstStyle/>
          <a:p>
            <a:r>
              <a:rPr lang="it-IT" dirty="0"/>
              <a:t>Fiorella </a:t>
            </a:r>
            <a:r>
              <a:rPr lang="it-IT" dirty="0" err="1"/>
              <a:t>Lunardon</a:t>
            </a:r>
            <a:endParaRPr lang="it-IT" dirty="0"/>
          </a:p>
        </p:txBody>
      </p:sp>
    </p:spTree>
    <p:extLst>
      <p:ext uri="{BB962C8B-B14F-4D97-AF65-F5344CB8AC3E}">
        <p14:creationId xmlns:p14="http://schemas.microsoft.com/office/powerpoint/2010/main" val="298111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soggetti</a:t>
            </a:r>
          </a:p>
        </p:txBody>
      </p:sp>
      <p:sp>
        <p:nvSpPr>
          <p:cNvPr id="3" name="Segnaposto contenuto 2"/>
          <p:cNvSpPr>
            <a:spLocks noGrp="1"/>
          </p:cNvSpPr>
          <p:nvPr>
            <p:ph idx="1"/>
          </p:nvPr>
        </p:nvSpPr>
        <p:spPr/>
        <p:txBody>
          <a:bodyPr>
            <a:normAutofit fontScale="92500"/>
          </a:bodyPr>
          <a:lstStyle/>
          <a:p>
            <a:r>
              <a:rPr lang="it-IT" dirty="0"/>
              <a:t>Il gruppo/rete favorisce la frammentazione sindacale, con conseguenti effetti di </a:t>
            </a:r>
            <a:r>
              <a:rPr lang="it-IT" dirty="0" err="1"/>
              <a:t>desindacalizzazione</a:t>
            </a:r>
            <a:r>
              <a:rPr lang="it-IT" dirty="0"/>
              <a:t>, </a:t>
            </a:r>
            <a:r>
              <a:rPr lang="it-IT" dirty="0" err="1"/>
              <a:t>disintemediazione</a:t>
            </a:r>
            <a:r>
              <a:rPr lang="it-IT" dirty="0"/>
              <a:t>, indebolimento del ruolo?</a:t>
            </a:r>
          </a:p>
          <a:p>
            <a:r>
              <a:rPr lang="it-IT" dirty="0"/>
              <a:t>E’ troppo fragile la previsione della eventuale costituzione di “forme di collegamento” tra le </a:t>
            </a:r>
            <a:r>
              <a:rPr lang="it-IT" dirty="0" err="1"/>
              <a:t>rsa</a:t>
            </a:r>
            <a:r>
              <a:rPr lang="it-IT" dirty="0"/>
              <a:t> (art. 29 St. </a:t>
            </a:r>
            <a:r>
              <a:rPr lang="it-IT" dirty="0" err="1"/>
              <a:t>lav</a:t>
            </a:r>
            <a:r>
              <a:rPr lang="it-IT" dirty="0"/>
              <a:t>.) o tra le </a:t>
            </a:r>
            <a:r>
              <a:rPr lang="it-IT" dirty="0" err="1"/>
              <a:t>rsu</a:t>
            </a:r>
            <a:r>
              <a:rPr lang="it-IT" dirty="0"/>
              <a:t> (A.I. 10 gennaio 2014, parte II)?</a:t>
            </a:r>
          </a:p>
          <a:p>
            <a:r>
              <a:rPr lang="it-IT" dirty="0"/>
              <a:t>Il gruppo o la rete favoriscono il “doppio canale”?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Versante dei lavoratori</a:t>
            </a:r>
          </a:p>
        </p:txBody>
      </p:sp>
      <p:sp>
        <p:nvSpPr>
          <p:cNvPr id="3" name="Segnaposto contenuto 2"/>
          <p:cNvSpPr>
            <a:spLocks noGrp="1"/>
          </p:cNvSpPr>
          <p:nvPr>
            <p:ph idx="1"/>
          </p:nvPr>
        </p:nvSpPr>
        <p:spPr/>
        <p:txBody>
          <a:bodyPr/>
          <a:lstStyle/>
          <a:p>
            <a:r>
              <a:rPr lang="it-IT" dirty="0"/>
              <a:t>Coordinamenti di gruppo/rete:</a:t>
            </a:r>
          </a:p>
          <a:p>
            <a:pPr>
              <a:buNone/>
            </a:pPr>
            <a:r>
              <a:rPr lang="it-IT" dirty="0"/>
              <a:t>a) Può essere la </a:t>
            </a:r>
            <a:r>
              <a:rPr lang="it-IT" dirty="0" err="1"/>
              <a:t>rsa</a:t>
            </a:r>
            <a:r>
              <a:rPr lang="it-IT" dirty="0"/>
              <a:t> o la </a:t>
            </a:r>
            <a:r>
              <a:rPr lang="it-IT" dirty="0" err="1"/>
              <a:t>rsu</a:t>
            </a:r>
            <a:r>
              <a:rPr lang="it-IT" dirty="0"/>
              <a:t> dell’impresa capogruppo (o il contratto di rete) a stabilire forme di coordinamento con le </a:t>
            </a:r>
            <a:r>
              <a:rPr lang="it-IT" dirty="0" err="1"/>
              <a:t>rsa</a:t>
            </a:r>
            <a:r>
              <a:rPr lang="it-IT" dirty="0"/>
              <a:t> o le </a:t>
            </a:r>
            <a:r>
              <a:rPr lang="it-IT" dirty="0" err="1"/>
              <a:t>rsu</a:t>
            </a:r>
            <a:r>
              <a:rPr lang="it-IT" dirty="0"/>
              <a:t> delle singole imprese;</a:t>
            </a:r>
          </a:p>
          <a:p>
            <a:pPr>
              <a:buNone/>
            </a:pPr>
            <a:r>
              <a:rPr lang="it-IT" dirty="0"/>
              <a:t>b) Su base contrattuale, è possibile la creazione di vere e proprie strutture di coordinamento</a:t>
            </a:r>
          </a:p>
          <a:p>
            <a:pPr>
              <a:buNone/>
            </a:pPr>
            <a:r>
              <a:rPr lang="it-IT" dirty="0"/>
              <a:t>c) Nel diritto europeo, i CAE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Versante del gruppo/rete</a:t>
            </a:r>
          </a:p>
        </p:txBody>
      </p:sp>
      <p:sp>
        <p:nvSpPr>
          <p:cNvPr id="3" name="Segnaposto contenuto 2"/>
          <p:cNvSpPr>
            <a:spLocks noGrp="1"/>
          </p:cNvSpPr>
          <p:nvPr>
            <p:ph idx="1"/>
          </p:nvPr>
        </p:nvSpPr>
        <p:spPr/>
        <p:txBody>
          <a:bodyPr>
            <a:normAutofit fontScale="85000" lnSpcReduction="20000"/>
          </a:bodyPr>
          <a:lstStyle/>
          <a:p>
            <a:r>
              <a:rPr lang="it-IT" dirty="0"/>
              <a:t>Il gruppo e la rete come controparte datoriale</a:t>
            </a:r>
          </a:p>
          <a:p>
            <a:r>
              <a:rPr lang="it-IT" dirty="0"/>
              <a:t>Non è necessaria alcuna istituzionalizzazione (per la rete, possibilità di costituire un organo comune dotato di rappresentanza delle singole imprese)</a:t>
            </a:r>
          </a:p>
          <a:p>
            <a:r>
              <a:rPr lang="it-IT" dirty="0"/>
              <a:t>Nei paesi non </a:t>
            </a:r>
            <a:r>
              <a:rPr lang="it-IT" dirty="0" err="1"/>
              <a:t>eteronormati</a:t>
            </a:r>
            <a:r>
              <a:rPr lang="it-IT" dirty="0"/>
              <a:t>, come l’</a:t>
            </a:r>
            <a:r>
              <a:rPr lang="it-IT" dirty="0" err="1"/>
              <a:t>italia</a:t>
            </a:r>
            <a:r>
              <a:rPr lang="it-IT" dirty="0"/>
              <a:t>, la controparte datoriale a livello di gruppo può essere individuata tanto nei datori di lavoro (aggregati) quanto nelle associazioni sindacali esterne.</a:t>
            </a:r>
          </a:p>
          <a:p>
            <a:r>
              <a:rPr lang="it-IT" dirty="0"/>
              <a:t>Non può darsi per scontato che l’impresa più rappresentativa coincida sempre con la capogruppo. Per la rete, contano le disposizioni contrattuali (o la rete-soggetto).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livelli</a:t>
            </a:r>
          </a:p>
        </p:txBody>
      </p:sp>
      <p:sp>
        <p:nvSpPr>
          <p:cNvPr id="3" name="Segnaposto contenuto 2"/>
          <p:cNvSpPr>
            <a:spLocks noGrp="1"/>
          </p:cNvSpPr>
          <p:nvPr>
            <p:ph idx="1"/>
          </p:nvPr>
        </p:nvSpPr>
        <p:spPr/>
        <p:txBody>
          <a:bodyPr>
            <a:normAutofit fontScale="85000" lnSpcReduction="20000"/>
          </a:bodyPr>
          <a:lstStyle/>
          <a:p>
            <a:r>
              <a:rPr lang="it-IT" dirty="0"/>
              <a:t>Il contratto collettivo di gruppo o di rete è un contratto:</a:t>
            </a:r>
          </a:p>
          <a:p>
            <a:r>
              <a:rPr lang="it-IT" dirty="0"/>
              <a:t>A) aziendale (possibili rapporti con il o i contratti di categoria)</a:t>
            </a:r>
          </a:p>
          <a:p>
            <a:r>
              <a:rPr lang="it-IT" dirty="0"/>
              <a:t>B) </a:t>
            </a:r>
            <a:r>
              <a:rPr lang="it-IT" dirty="0" err="1"/>
              <a:t>sovraziendale</a:t>
            </a:r>
            <a:r>
              <a:rPr lang="it-IT" dirty="0"/>
              <a:t> (possibili rapporti con i contratti collettivi stipulati e vigenti nelle singole imprese; ma libertà per queste ultime di applicare contratti collettivi aziendali e nazionali diversi)</a:t>
            </a:r>
          </a:p>
          <a:p>
            <a:r>
              <a:rPr lang="it-IT" dirty="0"/>
              <a:t>C) territoriale</a:t>
            </a:r>
          </a:p>
          <a:p>
            <a:r>
              <a:rPr lang="it-IT" dirty="0"/>
              <a:t>D) è un livello a sé, specie se contiene contenuti di natura procedimentale</a:t>
            </a:r>
          </a:p>
          <a:p>
            <a:r>
              <a:rPr lang="it-IT" dirty="0"/>
              <a:t>E) sul piano europeo, è transnazionale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7500" lnSpcReduction="20000"/>
          </a:bodyPr>
          <a:lstStyle/>
          <a:p>
            <a:r>
              <a:rPr lang="it-IT" dirty="0"/>
              <a:t>Due sono le direzioni in cui si muove l’attuale processo di sfaldamento della categoria (che il gruppo e la rete accentuano):</a:t>
            </a:r>
          </a:p>
          <a:p>
            <a:r>
              <a:rPr lang="it-IT" dirty="0"/>
              <a:t>A) una tendenza dissociativa che induce ad individuare, entro la categoria merceologica, ambiti più ristretti e specifici (cfr. già il </a:t>
            </a:r>
            <a:r>
              <a:rPr lang="it-IT" i="1" dirty="0"/>
              <a:t>referendum</a:t>
            </a:r>
            <a:r>
              <a:rPr lang="it-IT" dirty="0"/>
              <a:t> di separazione nel risalente progetto di riforma Giugni);</a:t>
            </a:r>
          </a:p>
          <a:p>
            <a:r>
              <a:rPr lang="it-IT" dirty="0"/>
              <a:t>B) una tendenza aggregativa che determina l’accorpamento entro una nuova categoria di una pluralità di categorie preesistenti (contratto del credito o contratto collettivo modulare). Per un’impresa di rete o di gruppo è di dubbia utilità avere la periferia del sistema che applica contratti  diversi.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contratto collettivo: </a:t>
            </a:r>
            <a:br>
              <a:rPr lang="it-IT" dirty="0"/>
            </a:br>
            <a:r>
              <a:rPr lang="it-IT" dirty="0"/>
              <a:t>contenuti peculiari</a:t>
            </a:r>
          </a:p>
        </p:txBody>
      </p:sp>
      <p:sp>
        <p:nvSpPr>
          <p:cNvPr id="3" name="Segnaposto contenuto 2"/>
          <p:cNvSpPr>
            <a:spLocks noGrp="1"/>
          </p:cNvSpPr>
          <p:nvPr>
            <p:ph idx="1"/>
          </p:nvPr>
        </p:nvSpPr>
        <p:spPr/>
        <p:txBody>
          <a:bodyPr/>
          <a:lstStyle/>
          <a:p>
            <a:r>
              <a:rPr lang="it-IT" dirty="0"/>
              <a:t>Divieti di esternalizzazione (in caso di inadempimento: conseguenze risarcitorie, validità del contratto d’appalto comunque stipulato con terzi, no condotta antisindacale)</a:t>
            </a:r>
          </a:p>
          <a:p>
            <a:r>
              <a:rPr lang="it-IT" dirty="0"/>
              <a:t>Clausole di </a:t>
            </a:r>
            <a:r>
              <a:rPr lang="it-IT" dirty="0" err="1"/>
              <a:t>procedimentalizzazione</a:t>
            </a:r>
            <a:endParaRPr lang="it-IT" dirty="0"/>
          </a:p>
          <a:p>
            <a:r>
              <a:rPr lang="it-IT" dirty="0"/>
              <a:t>Clausole di definizione dei trattamenti dei lavoratori della “filiera”</a:t>
            </a:r>
          </a:p>
          <a:p>
            <a:endParaRPr lang="it-IT" dirty="0"/>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Contenuti classici</a:t>
            </a:r>
          </a:p>
        </p:txBody>
      </p:sp>
      <p:sp>
        <p:nvSpPr>
          <p:cNvPr id="3" name="Segnaposto contenuto 2"/>
          <p:cNvSpPr>
            <a:spLocks noGrp="1"/>
          </p:cNvSpPr>
          <p:nvPr>
            <p:ph idx="1"/>
          </p:nvPr>
        </p:nvSpPr>
        <p:spPr/>
        <p:txBody>
          <a:bodyPr/>
          <a:lstStyle/>
          <a:p>
            <a:endParaRPr lang="it-IT" dirty="0"/>
          </a:p>
          <a:p>
            <a:r>
              <a:rPr lang="it-IT" dirty="0"/>
              <a:t>Trattamento dei lavoratori dell’impresa complessa (gruppo o rete)</a:t>
            </a:r>
          </a:p>
          <a:p>
            <a:r>
              <a:rPr lang="it-IT" dirty="0"/>
              <a:t>Applicazione dell’</a:t>
            </a:r>
            <a:r>
              <a:rPr lang="it-IT" i="1" dirty="0" err="1"/>
              <a:t>extrema</a:t>
            </a:r>
            <a:r>
              <a:rPr lang="it-IT" i="1" dirty="0"/>
              <a:t> </a:t>
            </a:r>
            <a:r>
              <a:rPr lang="it-IT" i="1" dirty="0" err="1"/>
              <a:t>ratio</a:t>
            </a:r>
            <a:r>
              <a:rPr lang="it-IT" i="1" dirty="0"/>
              <a:t> </a:t>
            </a:r>
            <a:r>
              <a:rPr lang="it-IT" dirty="0"/>
              <a:t>in caso di licenziamento per </a:t>
            </a:r>
            <a:r>
              <a:rPr lang="it-IT" dirty="0" err="1"/>
              <a:t>gmo</a:t>
            </a:r>
            <a:r>
              <a:rPr lang="it-IT" dirty="0"/>
              <a:t> (v. filiera dell’auto, Gruppo Fiat)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Efficacia del contratto collettivo</a:t>
            </a:r>
          </a:p>
        </p:txBody>
      </p:sp>
      <p:sp>
        <p:nvSpPr>
          <p:cNvPr id="3" name="Segnaposto contenuto 2"/>
          <p:cNvSpPr>
            <a:spLocks noGrp="1"/>
          </p:cNvSpPr>
          <p:nvPr>
            <p:ph idx="1"/>
          </p:nvPr>
        </p:nvSpPr>
        <p:spPr/>
        <p:txBody>
          <a:bodyPr>
            <a:normAutofit fontScale="85000" lnSpcReduction="10000"/>
          </a:bodyPr>
          <a:lstStyle/>
          <a:p>
            <a:r>
              <a:rPr lang="it-IT" dirty="0"/>
              <a:t>Se privo di contenuti normativi: problema di “distribuzione dell’efficacia” ovvero di mera individuazione dei soggetti vincolati (direzione centrale, direzioni delle filiali)</a:t>
            </a:r>
          </a:p>
          <a:p>
            <a:r>
              <a:rPr lang="it-IT" dirty="0"/>
              <a:t>Se contenuti normativi, </a:t>
            </a:r>
            <a:r>
              <a:rPr lang="it-IT" b="1" dirty="0"/>
              <a:t>via privatistica:</a:t>
            </a:r>
            <a:r>
              <a:rPr lang="it-IT" dirty="0"/>
              <a:t> la capogruppo rappresenta le filiali? Nella rete il problema può essere convenzionalmente superato</a:t>
            </a:r>
          </a:p>
          <a:p>
            <a:r>
              <a:rPr lang="it-IT" b="1" dirty="0"/>
              <a:t>Via sindacale</a:t>
            </a:r>
            <a:r>
              <a:rPr lang="it-IT" dirty="0"/>
              <a:t>: l’obbligo di influenza (la società dominante è tenuta a premere sulle consociate). In tal caso il contratto può contenere anche disposizioni di carattere normativo.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questione degli ambiti</a:t>
            </a:r>
          </a:p>
        </p:txBody>
      </p:sp>
      <p:sp>
        <p:nvSpPr>
          <p:cNvPr id="3" name="Segnaposto contenuto 2"/>
          <p:cNvSpPr>
            <a:spLocks noGrp="1"/>
          </p:cNvSpPr>
          <p:nvPr>
            <p:ph idx="1"/>
          </p:nvPr>
        </p:nvSpPr>
        <p:spPr/>
        <p:txBody>
          <a:bodyPr>
            <a:normAutofit fontScale="92500" lnSpcReduction="10000"/>
          </a:bodyPr>
          <a:lstStyle/>
          <a:p>
            <a:r>
              <a:rPr lang="it-IT" dirty="0"/>
              <a:t>Anche sotto questo profilo è netta la sfasatura tra diritto del lavoro e diritto sindacale.</a:t>
            </a:r>
          </a:p>
          <a:p>
            <a:r>
              <a:rPr lang="it-IT" dirty="0"/>
              <a:t>Nel primo la questione degli “ambiti” funzionali all’applicazione delle discipline del lavoro coincide con i concetti di unità produttiva, di ciclo produttivo, di impresa in senso lato.</a:t>
            </a:r>
          </a:p>
          <a:p>
            <a:r>
              <a:rPr lang="it-IT" dirty="0"/>
              <a:t>Nel secondo, v’è un ambito che può ritenersi connaturato all’esperienza sindacale: la categoria, che nel sistema post-corporativo è un ambito mobile, di matrice volontaristica.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Categoria e area contrattuale</a:t>
            </a:r>
          </a:p>
        </p:txBody>
      </p:sp>
      <p:sp>
        <p:nvSpPr>
          <p:cNvPr id="3" name="Segnaposto contenuto 2"/>
          <p:cNvSpPr>
            <a:spLocks noGrp="1"/>
          </p:cNvSpPr>
          <p:nvPr>
            <p:ph idx="1"/>
          </p:nvPr>
        </p:nvSpPr>
        <p:spPr/>
        <p:txBody>
          <a:bodyPr>
            <a:normAutofit fontScale="92500" lnSpcReduction="20000"/>
          </a:bodyPr>
          <a:lstStyle/>
          <a:p>
            <a:r>
              <a:rPr lang="it-IT" dirty="0"/>
              <a:t> L’art. 2070 cod. civ. NON è un limite (salvo art. 36 Cost., principio di sufficienza retributiva)</a:t>
            </a:r>
          </a:p>
          <a:p>
            <a:r>
              <a:rPr lang="it-IT" dirty="0"/>
              <a:t>Settore del credito: “il contratto si applica anche alle attività intrinsecamente ordinate e funzionali alla intermediazione finanziaria che vengono attualmente individuate nei servizi di sicurezza e nella gestione immobili d’uso, sempreché siano operativamente utilizzate in prevalenza da uno o più istituto creditizi e siano espletate da enti controllati da aziende destinatarie dei contratti </a:t>
            </a:r>
            <a:r>
              <a:rPr lang="it-IT" dirty="0" err="1"/>
              <a:t>Assicredito</a:t>
            </a:r>
            <a:r>
              <a:rPr lang="it-IT" dirty="0"/>
              <a:t> e Acri” (criterio di allacciamento)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Un fronte comune</a:t>
            </a:r>
          </a:p>
        </p:txBody>
      </p:sp>
      <p:sp>
        <p:nvSpPr>
          <p:cNvPr id="3" name="Segnaposto contenuto 2"/>
          <p:cNvSpPr>
            <a:spLocks noGrp="1"/>
          </p:cNvSpPr>
          <p:nvPr>
            <p:ph idx="1"/>
          </p:nvPr>
        </p:nvSpPr>
        <p:spPr/>
        <p:txBody>
          <a:bodyPr>
            <a:normAutofit lnSpcReduction="10000"/>
          </a:bodyPr>
          <a:lstStyle/>
          <a:p>
            <a:r>
              <a:rPr lang="it-IT" dirty="0"/>
              <a:t>Gruppi e reti di imprese, per il diritto sindacale, costituiscono la stessa proteiforme realtà.</a:t>
            </a:r>
          </a:p>
          <a:p>
            <a:r>
              <a:rPr lang="it-IT" dirty="0"/>
              <a:t>Nella rete, tuttavia, si configurano condizioni di influenza o vincoli che non si traducono in un rapporto gerarchico (orizzontalità). Inoltre la collaborazione tra le imprese può nascere solo su specifici progetti e riguardare solo i lavoratori coinvolti.</a:t>
            </a:r>
          </a:p>
          <a:p>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Art. 8, d.l. 138/2011</a:t>
            </a:r>
          </a:p>
        </p:txBody>
      </p:sp>
      <p:sp>
        <p:nvSpPr>
          <p:cNvPr id="3" name="Segnaposto contenuto 2"/>
          <p:cNvSpPr>
            <a:spLocks noGrp="1"/>
          </p:cNvSpPr>
          <p:nvPr>
            <p:ph idx="1"/>
          </p:nvPr>
        </p:nvSpPr>
        <p:spPr/>
        <p:txBody>
          <a:bodyPr/>
          <a:lstStyle/>
          <a:p>
            <a:r>
              <a:rPr lang="it-IT" dirty="0"/>
              <a:t>Il contratto di gruppo o di rete è senz’altro aziendale o territoriale</a:t>
            </a:r>
          </a:p>
          <a:p>
            <a:r>
              <a:rPr lang="it-IT" dirty="0"/>
              <a:t>Soggetti: associazioni dei lavoratori comparativamente più rappresentative sul piano nazionale o territoriale o le loro rappresentanze aziendali operanti in azienda</a:t>
            </a:r>
          </a:p>
          <a:p>
            <a:r>
              <a:rPr lang="it-IT" dirty="0"/>
              <a:t>Criterio maggioritario relativo “alle predette rappresentanze sindacali”</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partecipazione</a:t>
            </a:r>
          </a:p>
        </p:txBody>
      </p:sp>
      <p:sp>
        <p:nvSpPr>
          <p:cNvPr id="3" name="Segnaposto contenuto 2"/>
          <p:cNvSpPr>
            <a:spLocks noGrp="1"/>
          </p:cNvSpPr>
          <p:nvPr>
            <p:ph idx="1"/>
          </p:nvPr>
        </p:nvSpPr>
        <p:spPr/>
        <p:txBody>
          <a:bodyPr>
            <a:normAutofit fontScale="92500" lnSpcReduction="20000"/>
          </a:bodyPr>
          <a:lstStyle/>
          <a:p>
            <a:r>
              <a:rPr lang="it-IT" dirty="0"/>
              <a:t>Gli accordi a livello di gruppo sono in grande maggioranza finalizzati alla promozione delle istanze partecipative (Iri, Zanussi, Eni)</a:t>
            </a:r>
          </a:p>
          <a:p>
            <a:r>
              <a:rPr lang="it-IT" dirty="0"/>
              <a:t>Nei paesi c.d. a doppio canale, vi è un alto grado di affinità tra la funzione esercitata dai rappresentanti dei lavoratori entro il gruppo rispetto a quella esercitata fuori dal gruppo</a:t>
            </a:r>
          </a:p>
          <a:p>
            <a:r>
              <a:rPr lang="it-IT" dirty="0"/>
              <a:t>Nei paesi a canale unico, la prospettiva partecipativa entro il gruppo/rete appare più forte e più strutturata rispetto a quanto avviene normalmente nelle aziende</a:t>
            </a:r>
          </a:p>
          <a:p>
            <a:endParaRPr lang="it-IT" dirty="0"/>
          </a:p>
          <a:p>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dirty="0"/>
          </a:p>
          <a:p>
            <a:r>
              <a:rPr lang="it-IT" dirty="0"/>
              <a:t>Nel sistema europeo, finora la partecipazione sostituisce la contrattazione (v. CAE e iniziative di revisione della Direttiva del 2009)</a:t>
            </a:r>
          </a:p>
          <a:p>
            <a:r>
              <a:rPr lang="it-IT" dirty="0"/>
              <a:t>Assoluta permeabilità del contesto “gruppo” rispetto alla tendenza del sistema ospitante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Legittimazione passiva </a:t>
            </a:r>
            <a:br>
              <a:rPr lang="it-IT" dirty="0"/>
            </a:br>
            <a:r>
              <a:rPr lang="it-IT" i="1" dirty="0"/>
              <a:t>ex</a:t>
            </a:r>
            <a:r>
              <a:rPr lang="it-IT" dirty="0"/>
              <a:t> art. 28 St. </a:t>
            </a:r>
            <a:r>
              <a:rPr lang="it-IT" dirty="0" err="1"/>
              <a:t>lav</a:t>
            </a:r>
            <a:r>
              <a:rPr lang="it-IT" dirty="0"/>
              <a:t>.</a:t>
            </a:r>
          </a:p>
        </p:txBody>
      </p:sp>
      <p:sp>
        <p:nvSpPr>
          <p:cNvPr id="3" name="Segnaposto contenuto 2"/>
          <p:cNvSpPr>
            <a:spLocks noGrp="1"/>
          </p:cNvSpPr>
          <p:nvPr>
            <p:ph idx="1"/>
          </p:nvPr>
        </p:nvSpPr>
        <p:spPr/>
        <p:txBody>
          <a:bodyPr/>
          <a:lstStyle/>
          <a:p>
            <a:r>
              <a:rPr lang="it-IT" dirty="0"/>
              <a:t>Pronunce che considerano il gruppo quale legittimato passivo per violazione di obblighi di informazione di origine contrattuale.</a:t>
            </a:r>
          </a:p>
          <a:p>
            <a:r>
              <a:rPr lang="it-IT" dirty="0"/>
              <a:t>Convinzione che nella nozione di datore di lavoro sono ricompresi “tutti quei soggetti che si trovano in una posizione giuridica e/o di fatto tale da poter attuare o determinare” una condotta antisindacale.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a:t>Segue</a:t>
            </a:r>
            <a:r>
              <a:rPr lang="it-IT" dirty="0"/>
              <a:t>: art. 28 St. </a:t>
            </a:r>
            <a:r>
              <a:rPr lang="it-IT" dirty="0" err="1"/>
              <a:t>lav</a:t>
            </a:r>
            <a:r>
              <a:rPr lang="it-IT" dirty="0"/>
              <a:t>.</a:t>
            </a:r>
          </a:p>
        </p:txBody>
      </p:sp>
      <p:sp>
        <p:nvSpPr>
          <p:cNvPr id="3" name="Segnaposto contenuto 2"/>
          <p:cNvSpPr>
            <a:spLocks noGrp="1"/>
          </p:cNvSpPr>
          <p:nvPr>
            <p:ph idx="1"/>
          </p:nvPr>
        </p:nvSpPr>
        <p:spPr/>
        <p:txBody>
          <a:bodyPr/>
          <a:lstStyle/>
          <a:p>
            <a:r>
              <a:rPr lang="it-IT" dirty="0"/>
              <a:t>Necessaria tuttavia la verifica della sussistenza di una disposizione legislativa o contrattuale collettiva che riconduca l’obbligo (inadempiuto) di informazione/consultazione in capo al gruppo e non ai singoli datori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a:t>Codatorialità</a:t>
            </a:r>
            <a:endParaRPr lang="it-IT" b="1" dirty="0"/>
          </a:p>
        </p:txBody>
      </p:sp>
      <p:sp>
        <p:nvSpPr>
          <p:cNvPr id="3" name="Segnaposto contenuto 2"/>
          <p:cNvSpPr>
            <a:spLocks noGrp="1"/>
          </p:cNvSpPr>
          <p:nvPr>
            <p:ph idx="1"/>
          </p:nvPr>
        </p:nvSpPr>
        <p:spPr/>
        <p:txBody>
          <a:bodyPr/>
          <a:lstStyle/>
          <a:p>
            <a:r>
              <a:rPr lang="it-IT" dirty="0"/>
              <a:t>Art. 30, d. </a:t>
            </a:r>
            <a:r>
              <a:rPr lang="it-IT" dirty="0" err="1"/>
              <a:t>lgs</a:t>
            </a:r>
            <a:r>
              <a:rPr lang="it-IT" dirty="0"/>
              <a:t>. n. 276/2003, comma 4 ter:</a:t>
            </a:r>
          </a:p>
          <a:p>
            <a:endParaRPr lang="it-IT" dirty="0"/>
          </a:p>
          <a:p>
            <a:pPr marL="0" indent="0">
              <a:buNone/>
            </a:pPr>
            <a:r>
              <a:rPr lang="it-IT" dirty="0"/>
              <a:t>&lt;&lt;</a:t>
            </a:r>
            <a:r>
              <a:rPr lang="it-IT" i="1" dirty="0"/>
              <a:t>Inoltre per le stesse imprese è ammessa la </a:t>
            </a:r>
            <a:r>
              <a:rPr lang="it-IT" i="1" dirty="0" err="1"/>
              <a:t>codatorialità</a:t>
            </a:r>
            <a:r>
              <a:rPr lang="it-IT" i="1" dirty="0"/>
              <a:t> dei dipendenti ingaggiati con regole stabilite attraverso il contratto di rete stesso</a:t>
            </a:r>
            <a:r>
              <a:rPr lang="it-IT" dirty="0"/>
              <a:t>&gt;&gt;</a:t>
            </a:r>
          </a:p>
          <a:p>
            <a:r>
              <a:rPr lang="it-IT" dirty="0"/>
              <a:t>un concetto «misterioso»</a:t>
            </a:r>
          </a:p>
          <a:p>
            <a:endParaRPr lang="it-IT" dirty="0"/>
          </a:p>
        </p:txBody>
      </p:sp>
    </p:spTree>
    <p:extLst>
      <p:ext uri="{BB962C8B-B14F-4D97-AF65-F5344CB8AC3E}">
        <p14:creationId xmlns:p14="http://schemas.microsoft.com/office/powerpoint/2010/main" val="18540119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Codatorialità</a:t>
            </a:r>
            <a:r>
              <a:rPr lang="it-IT" dirty="0"/>
              <a:t>: cosa non è</a:t>
            </a:r>
          </a:p>
        </p:txBody>
      </p:sp>
      <p:sp>
        <p:nvSpPr>
          <p:cNvPr id="3" name="Segnaposto contenuto 2"/>
          <p:cNvSpPr>
            <a:spLocks noGrp="1"/>
          </p:cNvSpPr>
          <p:nvPr>
            <p:ph idx="1"/>
          </p:nvPr>
        </p:nvSpPr>
        <p:spPr/>
        <p:txBody>
          <a:bodyPr>
            <a:normAutofit lnSpcReduction="10000"/>
          </a:bodyPr>
          <a:lstStyle/>
          <a:p>
            <a:pPr marL="514350" indent="-514350">
              <a:buAutoNum type="arabicParenR"/>
            </a:pPr>
            <a:r>
              <a:rPr lang="it-IT" dirty="0"/>
              <a:t>Non è la stessa </a:t>
            </a:r>
            <a:r>
              <a:rPr lang="it-IT" dirty="0" err="1"/>
              <a:t>codatorialità</a:t>
            </a:r>
            <a:r>
              <a:rPr lang="it-IT" dirty="0"/>
              <a:t> dei gruppi, ma una versione qualificata </a:t>
            </a:r>
            <a:r>
              <a:rPr lang="it-IT" i="1" dirty="0"/>
              <a:t>ad hoc</a:t>
            </a:r>
            <a:r>
              <a:rPr lang="it-IT" dirty="0"/>
              <a:t> per le reti</a:t>
            </a:r>
          </a:p>
          <a:p>
            <a:pPr marL="514350" indent="-514350">
              <a:buAutoNum type="arabicParenR"/>
            </a:pPr>
            <a:r>
              <a:rPr lang="it-IT" dirty="0"/>
              <a:t>Non è un distacco «tradizionale»: è un «mettere a disposizione saltando il requisito della </a:t>
            </a:r>
            <a:r>
              <a:rPr lang="it-IT" b="1" dirty="0"/>
              <a:t>temporaneità</a:t>
            </a:r>
            <a:r>
              <a:rPr lang="it-IT" dirty="0"/>
              <a:t>»</a:t>
            </a:r>
          </a:p>
          <a:p>
            <a:pPr marL="514350" indent="-514350">
              <a:buAutoNum type="arabicParenR"/>
            </a:pPr>
            <a:r>
              <a:rPr lang="it-IT" dirty="0"/>
              <a:t>Non coincide né con la </a:t>
            </a:r>
            <a:r>
              <a:rPr lang="it-IT" dirty="0" err="1"/>
              <a:t>codatorialità</a:t>
            </a:r>
            <a:r>
              <a:rPr lang="it-IT" dirty="0"/>
              <a:t> sostanziale (es. appalto, con responsabilità solidale), né con la contitolarità formale (come ad es. nella assunzione congiunta)</a:t>
            </a:r>
          </a:p>
          <a:p>
            <a:pPr marL="514350" indent="-514350">
              <a:buAutoNum type="arabicParenR"/>
            </a:pPr>
            <a:endParaRPr lang="it-IT" dirty="0"/>
          </a:p>
          <a:p>
            <a:pPr marL="514350" indent="-514350">
              <a:buAutoNum type="arabicParenR"/>
            </a:pPr>
            <a:endParaRPr lang="it-IT" dirty="0"/>
          </a:p>
        </p:txBody>
      </p:sp>
    </p:spTree>
    <p:extLst>
      <p:ext uri="{BB962C8B-B14F-4D97-AF65-F5344CB8AC3E}">
        <p14:creationId xmlns:p14="http://schemas.microsoft.com/office/powerpoint/2010/main" val="743577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a:t>Codatorialità</a:t>
            </a:r>
            <a:r>
              <a:rPr lang="it-IT" dirty="0"/>
              <a:t>: la definizione assente</a:t>
            </a:r>
          </a:p>
        </p:txBody>
      </p:sp>
      <p:sp>
        <p:nvSpPr>
          <p:cNvPr id="3" name="Segnaposto contenuto 2"/>
          <p:cNvSpPr>
            <a:spLocks noGrp="1"/>
          </p:cNvSpPr>
          <p:nvPr>
            <p:ph idx="1"/>
          </p:nvPr>
        </p:nvSpPr>
        <p:spPr/>
        <p:txBody>
          <a:bodyPr>
            <a:normAutofit lnSpcReduction="10000"/>
          </a:bodyPr>
          <a:lstStyle/>
          <a:p>
            <a:r>
              <a:rPr lang="it-IT" dirty="0"/>
              <a:t>Non è definita, è un concetto VUOTO che rinvia al contratto di rete nella modalità e negli effetti (ad es., non c’è solidarietà automatica tra i datori)</a:t>
            </a:r>
          </a:p>
          <a:p>
            <a:r>
              <a:rPr lang="it-IT" dirty="0"/>
              <a:t>E’ però un concetto plasmabile, può assumere tutti i contenuti che le sono negati se assunti per automatismo</a:t>
            </a:r>
          </a:p>
          <a:p>
            <a:r>
              <a:rPr lang="it-IT" dirty="0"/>
              <a:t>Sembra richiedere la condivisione del potere direttivo (cfr. il distacco e la somministrazione)</a:t>
            </a:r>
          </a:p>
          <a:p>
            <a:endParaRPr lang="it-IT" dirty="0"/>
          </a:p>
        </p:txBody>
      </p:sp>
    </p:spTree>
    <p:extLst>
      <p:ext uri="{BB962C8B-B14F-4D97-AF65-F5344CB8AC3E}">
        <p14:creationId xmlns:p14="http://schemas.microsoft.com/office/powerpoint/2010/main" val="5196868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fontScale="92500"/>
          </a:bodyPr>
          <a:lstStyle/>
          <a:p>
            <a:r>
              <a:rPr lang="it-IT" dirty="0"/>
              <a:t>In particolare, sussistono nette differenze con la somministrazione e il distacco:</a:t>
            </a:r>
          </a:p>
          <a:p>
            <a:pPr marL="514350" indent="-514350">
              <a:buAutoNum type="arabicParenR"/>
            </a:pPr>
            <a:r>
              <a:rPr lang="it-IT" dirty="0"/>
              <a:t>l’</a:t>
            </a:r>
            <a:r>
              <a:rPr lang="it-IT" b="1" dirty="0"/>
              <a:t>interesse soddisfatto</a:t>
            </a:r>
            <a:r>
              <a:rPr lang="it-IT" dirty="0"/>
              <a:t> è della rete (nel distacco è del distaccante; nella somministrazione dell’utilizzatore)</a:t>
            </a:r>
          </a:p>
          <a:p>
            <a:pPr marL="514350" indent="-514350">
              <a:buAutoNum type="arabicParenR"/>
            </a:pPr>
            <a:r>
              <a:rPr lang="it-IT" dirty="0"/>
              <a:t>non v’è requisito di </a:t>
            </a:r>
            <a:r>
              <a:rPr lang="it-IT" b="1" dirty="0"/>
              <a:t>temporaneità</a:t>
            </a:r>
            <a:endParaRPr lang="it-IT" dirty="0"/>
          </a:p>
          <a:p>
            <a:pPr marL="514350" indent="-514350">
              <a:buAutoNum type="arabicParenR"/>
            </a:pPr>
            <a:r>
              <a:rPr lang="it-IT" dirty="0"/>
              <a:t>non v’è privazione di </a:t>
            </a:r>
            <a:r>
              <a:rPr lang="it-IT" b="1" dirty="0"/>
              <a:t>parti del potere direttivo </a:t>
            </a:r>
            <a:r>
              <a:rPr lang="it-IT" dirty="0"/>
              <a:t>ma esercizio cumulativo dello stesso (secondo forme definite) da parte di tutti i datori</a:t>
            </a:r>
          </a:p>
          <a:p>
            <a:endParaRPr lang="it-IT" dirty="0"/>
          </a:p>
        </p:txBody>
      </p:sp>
    </p:spTree>
    <p:extLst>
      <p:ext uri="{BB962C8B-B14F-4D97-AF65-F5344CB8AC3E}">
        <p14:creationId xmlns:p14="http://schemas.microsoft.com/office/powerpoint/2010/main" val="15828374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Definizione dottrinale</a:t>
            </a:r>
            <a:br>
              <a:rPr lang="it-IT" dirty="0"/>
            </a:br>
            <a:r>
              <a:rPr lang="it-IT" dirty="0"/>
              <a:t>un «</a:t>
            </a:r>
            <a:r>
              <a:rPr lang="it-IT" i="1" dirty="0"/>
              <a:t>job </a:t>
            </a:r>
            <a:r>
              <a:rPr lang="it-IT" i="1" dirty="0" err="1"/>
              <a:t>sharing</a:t>
            </a:r>
            <a:r>
              <a:rPr lang="it-IT" dirty="0"/>
              <a:t>» dal lato datoriale?</a:t>
            </a:r>
          </a:p>
        </p:txBody>
      </p:sp>
      <p:sp>
        <p:nvSpPr>
          <p:cNvPr id="3" name="Segnaposto contenuto 2"/>
          <p:cNvSpPr>
            <a:spLocks noGrp="1"/>
          </p:cNvSpPr>
          <p:nvPr>
            <p:ph idx="1"/>
          </p:nvPr>
        </p:nvSpPr>
        <p:spPr/>
        <p:txBody>
          <a:bodyPr>
            <a:normAutofit fontScale="85000" lnSpcReduction="20000"/>
          </a:bodyPr>
          <a:lstStyle/>
          <a:p>
            <a:pPr marL="0" indent="0">
              <a:buNone/>
            </a:pPr>
            <a:r>
              <a:rPr lang="it-IT" dirty="0"/>
              <a:t>&lt;&lt;</a:t>
            </a:r>
            <a:r>
              <a:rPr lang="it-IT" i="1" dirty="0"/>
              <a:t>utilizzo promiscuo di uno o più lavoratori, formalmente dipendenti da una impresa della rete la cui prestazione viene gestita, in funzione dell’interesse di rete (condiviso) secondo i modi stabiliti dal contratto di rete</a:t>
            </a:r>
            <a:r>
              <a:rPr lang="it-IT" dirty="0"/>
              <a:t>&gt;&gt;</a:t>
            </a:r>
          </a:p>
          <a:p>
            <a:pPr marL="0" indent="0">
              <a:buNone/>
            </a:pPr>
            <a:r>
              <a:rPr lang="it-IT" dirty="0"/>
              <a:t>Definizione commerciale, più che lavoristica, perché il contratto di rete è un accordo tra imprenditori che si distribuiscono porzioni di potere direttivo. </a:t>
            </a:r>
            <a:r>
              <a:rPr lang="it-IT" b="1" dirty="0"/>
              <a:t>Non c’è scambio o corrispettività con il lavoratore (o con i sindacati, come avviene nel contratto collettivo)</a:t>
            </a:r>
            <a:r>
              <a:rPr lang="it-IT" dirty="0"/>
              <a:t>: l’interesse realizzato è solo e unicamente quello dei datori stipulanti il contratto di rete.</a:t>
            </a:r>
          </a:p>
          <a:p>
            <a:pPr marL="0" indent="0">
              <a:buNone/>
            </a:pPr>
            <a:r>
              <a:rPr lang="it-IT" dirty="0"/>
              <a:t>E il contratto di lavoro resta rigorosamente bilaterale</a:t>
            </a:r>
          </a:p>
          <a:p>
            <a:pPr marL="0" indent="0">
              <a:buNone/>
            </a:pPr>
            <a:endParaRPr lang="it-IT" dirty="0"/>
          </a:p>
        </p:txBody>
      </p:sp>
    </p:spTree>
    <p:extLst>
      <p:ext uri="{BB962C8B-B14F-4D97-AF65-F5344CB8AC3E}">
        <p14:creationId xmlns:p14="http://schemas.microsoft.com/office/powerpoint/2010/main" val="3771270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10000"/>
          </a:bodyPr>
          <a:lstStyle/>
          <a:p>
            <a:endParaRPr lang="it-IT" dirty="0"/>
          </a:p>
          <a:p>
            <a:r>
              <a:rPr lang="it-IT" dirty="0"/>
              <a:t>Per entrambi il dato del collegamento (che per la rete è, oltre che economico, convenzionale) funge da concetto minimo e funzionale all’individuazione dell’impresa “complessa”, laddove gli elementi della pluralità e della distinzione giuridica svolgono un ruolo stabile e strutturale.</a:t>
            </a:r>
          </a:p>
          <a:p>
            <a:r>
              <a:rPr lang="it-IT" dirty="0"/>
              <a:t>Nel concetto di “collegamento” rientrano infatti a pari titolo il controllo, il coordinamento, la dominanza, la direzione unitaria e ora il contratto di rete.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Proposte di inquadramento civilistico</a:t>
            </a:r>
            <a:br>
              <a:rPr lang="it-IT" dirty="0"/>
            </a:br>
            <a:r>
              <a:rPr lang="it-IT" dirty="0"/>
              <a:t>e collegamento con il piano lavoristico</a:t>
            </a:r>
          </a:p>
        </p:txBody>
      </p:sp>
      <p:sp>
        <p:nvSpPr>
          <p:cNvPr id="3" name="Segnaposto contenuto 2"/>
          <p:cNvSpPr>
            <a:spLocks noGrp="1"/>
          </p:cNvSpPr>
          <p:nvPr>
            <p:ph idx="1"/>
          </p:nvPr>
        </p:nvSpPr>
        <p:spPr/>
        <p:txBody>
          <a:bodyPr>
            <a:normAutofit fontScale="70000" lnSpcReduction="20000"/>
          </a:bodyPr>
          <a:lstStyle/>
          <a:p>
            <a:pPr marL="514350" indent="-514350">
              <a:buAutoNum type="arabicParenR"/>
            </a:pPr>
            <a:r>
              <a:rPr lang="it-IT" b="1" dirty="0"/>
              <a:t>Collegamento negoziale </a:t>
            </a:r>
            <a:r>
              <a:rPr lang="it-IT" dirty="0"/>
              <a:t>tra il contratto di lavoro e il contratto di rete: un negozio tipico principale (contratto di assunzione originario) collegato ad un contratto di rete. Per effetto di tale collegamento, le vicende esecutive del secondo (che riguardano solo i retisti) si proiettano sul rapporto obbligatorio scaturente dal primo. Il contratto di rete non genera però rapporti obbligatori tra il lavoratore e gli altri retisti, anzi dal punto di vista obbligatorio le situazioni restano ben definite. In altre parole, il contratto di rete non genera obblighi in capo al lavoratore rispetto agli altri retisti, è il datore di lavoro (formale) che può chiedere, in esecuzione degli obblighi assunti nei confronti dei datori retisti, l’effettuazione della prestazione a favore di questi (indicando appunto quando, dove e verso chi prestare l’attività). </a:t>
            </a:r>
            <a:r>
              <a:rPr lang="it-IT" b="1" dirty="0"/>
              <a:t>Si resta così nei limiti esatti del distacco</a:t>
            </a:r>
            <a:r>
              <a:rPr lang="it-IT" dirty="0"/>
              <a:t>: ecco perché il riconoscimento della </a:t>
            </a:r>
            <a:r>
              <a:rPr lang="it-IT" dirty="0" err="1"/>
              <a:t>codatorialità</a:t>
            </a:r>
            <a:r>
              <a:rPr lang="it-IT" dirty="0"/>
              <a:t> è effettuato dal legislatore nel contesto dell’istituto del distacco (art. 30, comma 4 ter, D. </a:t>
            </a:r>
            <a:r>
              <a:rPr lang="it-IT" dirty="0" err="1"/>
              <a:t>lgs</a:t>
            </a:r>
            <a:r>
              <a:rPr lang="it-IT" dirty="0"/>
              <a:t>. n. 276/2003).</a:t>
            </a:r>
          </a:p>
          <a:p>
            <a:pPr marL="514350" indent="-514350">
              <a:buAutoNum type="arabicParenR"/>
            </a:pPr>
            <a:endParaRPr lang="it-IT" dirty="0"/>
          </a:p>
          <a:p>
            <a:pPr marL="0" indent="0">
              <a:buNone/>
            </a:pPr>
            <a:endParaRPr lang="it-IT" dirty="0"/>
          </a:p>
          <a:p>
            <a:pPr marL="514350" indent="-514350">
              <a:buAutoNum type="arabicParenR"/>
            </a:pPr>
            <a:endParaRPr lang="it-IT" dirty="0"/>
          </a:p>
        </p:txBody>
      </p:sp>
    </p:spTree>
    <p:extLst>
      <p:ext uri="{BB962C8B-B14F-4D97-AF65-F5344CB8AC3E}">
        <p14:creationId xmlns:p14="http://schemas.microsoft.com/office/powerpoint/2010/main" val="4219550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fontScale="92500" lnSpcReduction="20000"/>
          </a:bodyPr>
          <a:lstStyle/>
          <a:p>
            <a:pPr marL="0" indent="0">
              <a:buNone/>
            </a:pPr>
            <a:r>
              <a:rPr lang="it-IT" dirty="0"/>
              <a:t>2) V’è chi propone una ricostruzione in termini di «unico rapporto di lavoro soggettivamente complesso, condiviso tra più soggetti (pluralità di creditori; </a:t>
            </a:r>
            <a:r>
              <a:rPr lang="it-IT" i="1" dirty="0" err="1"/>
              <a:t>eadem</a:t>
            </a:r>
            <a:r>
              <a:rPr lang="it-IT" i="1" dirty="0"/>
              <a:t> res debita</a:t>
            </a:r>
            <a:r>
              <a:rPr lang="it-IT" dirty="0"/>
              <a:t>; </a:t>
            </a:r>
            <a:r>
              <a:rPr lang="it-IT" i="1" dirty="0" err="1"/>
              <a:t>eadem</a:t>
            </a:r>
            <a:r>
              <a:rPr lang="it-IT" i="1" dirty="0"/>
              <a:t> causa </a:t>
            </a:r>
            <a:r>
              <a:rPr lang="it-IT" i="1" dirty="0" err="1"/>
              <a:t>obligandi</a:t>
            </a:r>
            <a:r>
              <a:rPr lang="it-IT" dirty="0"/>
              <a:t>)».</a:t>
            </a:r>
          </a:p>
          <a:p>
            <a:pPr marL="0" indent="0">
              <a:buNone/>
            </a:pPr>
            <a:r>
              <a:rPr lang="it-IT" dirty="0"/>
              <a:t>La tesi non è però sostenibile perché:</a:t>
            </a:r>
          </a:p>
          <a:p>
            <a:pPr marL="514350" indent="-514350">
              <a:buAutoNum type="alphaLcParenR"/>
            </a:pPr>
            <a:r>
              <a:rPr lang="it-IT" dirty="0"/>
              <a:t>richiederebbe la novazione del contratto o il consenso del prestatore (v. accettazione delle regole d’ingaggio da parte del lavoratore) </a:t>
            </a:r>
          </a:p>
          <a:p>
            <a:pPr marL="514350" indent="-514350">
              <a:buAutoNum type="alphaLcParenR"/>
            </a:pPr>
            <a:r>
              <a:rPr lang="it-IT" dirty="0"/>
              <a:t>l’esercizio contestuale di potere direttivo non avviene infatti </a:t>
            </a:r>
            <a:r>
              <a:rPr lang="it-IT" i="1" dirty="0"/>
              <a:t>iure proprio</a:t>
            </a:r>
            <a:r>
              <a:rPr lang="it-IT" dirty="0"/>
              <a:t>, ma </a:t>
            </a:r>
            <a:r>
              <a:rPr lang="it-IT" i="1" dirty="0"/>
              <a:t>iure derivato</a:t>
            </a:r>
            <a:r>
              <a:rPr lang="it-IT" dirty="0"/>
              <a:t> </a:t>
            </a:r>
          </a:p>
        </p:txBody>
      </p:sp>
    </p:spTree>
    <p:extLst>
      <p:ext uri="{BB962C8B-B14F-4D97-AF65-F5344CB8AC3E}">
        <p14:creationId xmlns:p14="http://schemas.microsoft.com/office/powerpoint/2010/main" val="8174679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Conseguenze</a:t>
            </a:r>
          </a:p>
        </p:txBody>
      </p:sp>
      <p:sp>
        <p:nvSpPr>
          <p:cNvPr id="3" name="Segnaposto contenuto 2"/>
          <p:cNvSpPr>
            <a:spLocks noGrp="1"/>
          </p:cNvSpPr>
          <p:nvPr>
            <p:ph idx="1"/>
          </p:nvPr>
        </p:nvSpPr>
        <p:spPr/>
        <p:txBody>
          <a:bodyPr>
            <a:normAutofit fontScale="92500" lnSpcReduction="10000"/>
          </a:bodyPr>
          <a:lstStyle/>
          <a:p>
            <a:pPr marL="514350" indent="-514350">
              <a:buAutoNum type="arabicParenR"/>
            </a:pPr>
            <a:r>
              <a:rPr lang="it-IT" dirty="0"/>
              <a:t>La </a:t>
            </a:r>
            <a:r>
              <a:rPr lang="it-IT" b="1" dirty="0"/>
              <a:t>cessazione</a:t>
            </a:r>
            <a:r>
              <a:rPr lang="it-IT" dirty="0"/>
              <a:t> di uno dei rapporti obbligatori diverso da quello principale (ad es. di uno dei retisti), così come lo stesso scioglimento del contratto di rete non ha effetto sul rapporto principale; semplicemente il rapporto retrocede entro lo schema binario classico</a:t>
            </a:r>
          </a:p>
          <a:p>
            <a:pPr marL="514350" indent="-514350">
              <a:buAutoNum type="arabicParenR"/>
            </a:pPr>
            <a:r>
              <a:rPr lang="it-IT" dirty="0"/>
              <a:t>Al contrario, nel caso di vizio del contratto di assunzione (o di licenziamento e dimissioni) determina l’impossibilità per i retisti di avvalersi del rapporto obbligatorio indiretto</a:t>
            </a:r>
          </a:p>
        </p:txBody>
      </p:sp>
    </p:spTree>
    <p:extLst>
      <p:ext uri="{BB962C8B-B14F-4D97-AF65-F5344CB8AC3E}">
        <p14:creationId xmlns:p14="http://schemas.microsoft.com/office/powerpoint/2010/main" val="25344835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Esclusione di una </a:t>
            </a:r>
            <a:br>
              <a:rPr lang="it-IT" dirty="0"/>
            </a:br>
            <a:r>
              <a:rPr lang="it-IT" dirty="0"/>
              <a:t>responsabilità solidale automatica</a:t>
            </a:r>
          </a:p>
        </p:txBody>
      </p:sp>
      <p:sp>
        <p:nvSpPr>
          <p:cNvPr id="3" name="Segnaposto contenuto 2"/>
          <p:cNvSpPr>
            <a:spLocks noGrp="1"/>
          </p:cNvSpPr>
          <p:nvPr>
            <p:ph idx="1"/>
          </p:nvPr>
        </p:nvSpPr>
        <p:spPr/>
        <p:txBody>
          <a:bodyPr/>
          <a:lstStyle/>
          <a:p>
            <a:pPr marL="0" indent="0">
              <a:buNone/>
            </a:pPr>
            <a:r>
              <a:rPr lang="it-IT" dirty="0"/>
              <a:t>In ogni caso,</a:t>
            </a:r>
          </a:p>
          <a:p>
            <a:pPr marL="0" indent="0">
              <a:buNone/>
            </a:pPr>
            <a:r>
              <a:rPr lang="it-IT" dirty="0"/>
              <a:t>&lt;&lt;sul piano di eventuali responsabilità penali, civili e amministrative – e quindi sul piano della </a:t>
            </a:r>
            <a:r>
              <a:rPr lang="it-IT" dirty="0" err="1"/>
              <a:t>sanzionabilità</a:t>
            </a:r>
            <a:r>
              <a:rPr lang="it-IT" dirty="0"/>
              <a:t> di eventuali illeciti – occorrerà rifarsi ai contenuti del contratto di rete, senza pertanto configurare «automaticamente» una solidarietà tra tutti i partecipanti al contratto» (Circ. </a:t>
            </a:r>
            <a:r>
              <a:rPr lang="it-IT" dirty="0" err="1"/>
              <a:t>Min</a:t>
            </a:r>
            <a:r>
              <a:rPr lang="it-IT" dirty="0"/>
              <a:t>, Lav. e Politiche Sociali n. 35/2013)</a:t>
            </a:r>
          </a:p>
        </p:txBody>
      </p:sp>
    </p:spTree>
    <p:extLst>
      <p:ext uri="{BB962C8B-B14F-4D97-AF65-F5344CB8AC3E}">
        <p14:creationId xmlns:p14="http://schemas.microsoft.com/office/powerpoint/2010/main" val="10316013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Potere Direttivo</a:t>
            </a:r>
          </a:p>
        </p:txBody>
      </p:sp>
      <p:sp>
        <p:nvSpPr>
          <p:cNvPr id="3" name="Segnaposto contenuto 2"/>
          <p:cNvSpPr>
            <a:spLocks noGrp="1"/>
          </p:cNvSpPr>
          <p:nvPr>
            <p:ph idx="1"/>
          </p:nvPr>
        </p:nvSpPr>
        <p:spPr/>
        <p:txBody>
          <a:bodyPr/>
          <a:lstStyle/>
          <a:p>
            <a:r>
              <a:rPr lang="it-IT" dirty="0"/>
              <a:t>Nella rete (diversamente dal distacco):</a:t>
            </a:r>
          </a:p>
          <a:p>
            <a:pPr marL="514350" indent="-514350">
              <a:buAutoNum type="alphaUcParenR"/>
            </a:pPr>
            <a:r>
              <a:rPr lang="it-IT" dirty="0"/>
              <a:t>l’interesse non è solo del distaccante, ma di tutti</a:t>
            </a:r>
          </a:p>
          <a:p>
            <a:pPr marL="514350" indent="-514350">
              <a:buAutoNum type="alphaUcParenR"/>
            </a:pPr>
            <a:r>
              <a:rPr lang="it-IT" dirty="0"/>
              <a:t>il datore originario non si spoglia del potere direttivo e di conformazione, che invece viene esercitato cumulativamente</a:t>
            </a:r>
          </a:p>
          <a:p>
            <a:pPr marL="514350" indent="-514350">
              <a:buAutoNum type="alphaUcParenR"/>
            </a:pPr>
            <a:r>
              <a:rPr lang="it-IT" dirty="0"/>
              <a:t>resta il problema della temporaneità</a:t>
            </a:r>
          </a:p>
        </p:txBody>
      </p:sp>
    </p:spTree>
    <p:extLst>
      <p:ext uri="{BB962C8B-B14F-4D97-AF65-F5344CB8AC3E}">
        <p14:creationId xmlns:p14="http://schemas.microsoft.com/office/powerpoint/2010/main" val="28436980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Ingaggio «con regole stabilite dal contratto di rete stessa»</a:t>
            </a:r>
          </a:p>
        </p:txBody>
      </p:sp>
      <p:sp>
        <p:nvSpPr>
          <p:cNvPr id="3" name="Segnaposto contenuto 2"/>
          <p:cNvSpPr>
            <a:spLocks noGrp="1"/>
          </p:cNvSpPr>
          <p:nvPr>
            <p:ph idx="1"/>
          </p:nvPr>
        </p:nvSpPr>
        <p:spPr/>
        <p:txBody>
          <a:bodyPr>
            <a:normAutofit/>
          </a:bodyPr>
          <a:lstStyle/>
          <a:p>
            <a:r>
              <a:rPr lang="it-IT" dirty="0"/>
              <a:t>la determinazione delle conseguenze della </a:t>
            </a:r>
            <a:r>
              <a:rPr lang="it-IT" dirty="0" err="1"/>
              <a:t>codatorialità</a:t>
            </a:r>
            <a:r>
              <a:rPr lang="it-IT" dirty="0"/>
              <a:t> sui dipendenti «ingaggiati» è affidata alle regole stabilite dal contratto stesso di rete</a:t>
            </a:r>
          </a:p>
          <a:p>
            <a:r>
              <a:rPr lang="it-IT" dirty="0"/>
              <a:t>ambiguità del termine: mero sinonimo di </a:t>
            </a:r>
            <a:r>
              <a:rPr lang="it-IT" b="1" dirty="0"/>
              <a:t>impiego condiviso</a:t>
            </a:r>
          </a:p>
          <a:p>
            <a:r>
              <a:rPr lang="it-IT" dirty="0"/>
              <a:t>il contratto individuale di lavoro resta separato (ovvero non recepisce) dalle regole di ingaggio</a:t>
            </a:r>
          </a:p>
        </p:txBody>
      </p:sp>
    </p:spTree>
    <p:extLst>
      <p:ext uri="{BB962C8B-B14F-4D97-AF65-F5344CB8AC3E}">
        <p14:creationId xmlns:p14="http://schemas.microsoft.com/office/powerpoint/2010/main" val="2240044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consenso del lavoratore</a:t>
            </a:r>
          </a:p>
        </p:txBody>
      </p:sp>
      <p:sp>
        <p:nvSpPr>
          <p:cNvPr id="3" name="Segnaposto contenuto 2"/>
          <p:cNvSpPr>
            <a:spLocks noGrp="1"/>
          </p:cNvSpPr>
          <p:nvPr>
            <p:ph idx="1"/>
          </p:nvPr>
        </p:nvSpPr>
        <p:spPr/>
        <p:txBody>
          <a:bodyPr>
            <a:normAutofit fontScale="77500" lnSpcReduction="20000"/>
          </a:bodyPr>
          <a:lstStyle/>
          <a:p>
            <a:r>
              <a:rPr lang="it-IT" dirty="0"/>
              <a:t>Le determinazioni dei </a:t>
            </a:r>
            <a:r>
              <a:rPr lang="it-IT" dirty="0" err="1"/>
              <a:t>codatori</a:t>
            </a:r>
            <a:r>
              <a:rPr lang="it-IT" dirty="0"/>
              <a:t> sono soggette all’accettazione dei lavoratori «ingaggiati»?</a:t>
            </a:r>
          </a:p>
          <a:p>
            <a:pPr marL="514350" indent="-514350">
              <a:buAutoNum type="arabicParenR"/>
            </a:pPr>
            <a:r>
              <a:rPr lang="it-IT" dirty="0"/>
              <a:t>Secondo una ricostruzione, non sembra possibile immaginare una funzionalizzazione del rapporto di lavoro agli obiettivi perseguiti dalla rete senza il consenso del lavoratore attraverso l’accettazione e il rinvio, nel contratto individuale, alle regole di ingaggio previste</a:t>
            </a:r>
          </a:p>
          <a:p>
            <a:pPr marL="514350" indent="-514350">
              <a:buAutoNum type="arabicParenR"/>
            </a:pPr>
            <a:r>
              <a:rPr lang="it-IT" dirty="0"/>
              <a:t>Tuttavia il problema non sussiste se si riconduce la fattispecie al distacco (questo spiega perché la disposizione sulla </a:t>
            </a:r>
            <a:r>
              <a:rPr lang="it-IT" dirty="0" err="1"/>
              <a:t>codatorialità</a:t>
            </a:r>
            <a:r>
              <a:rPr lang="it-IT" dirty="0"/>
              <a:t> sia stata inserita nella norma sul distacco): in tal caso la destinazione della prestazione lavorativa a beneficio del contratto di rete non richiede l’adesione del lavoratore, ma costituisce l’effetto di un ordine datoriale</a:t>
            </a:r>
          </a:p>
          <a:p>
            <a:endParaRPr lang="it-IT" dirty="0"/>
          </a:p>
        </p:txBody>
      </p:sp>
    </p:spTree>
    <p:extLst>
      <p:ext uri="{BB962C8B-B14F-4D97-AF65-F5344CB8AC3E}">
        <p14:creationId xmlns:p14="http://schemas.microsoft.com/office/powerpoint/2010/main" val="15460128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Assunzione congiunta</a:t>
            </a:r>
          </a:p>
        </p:txBody>
      </p:sp>
      <p:sp>
        <p:nvSpPr>
          <p:cNvPr id="3" name="Segnaposto contenuto 2"/>
          <p:cNvSpPr>
            <a:spLocks noGrp="1"/>
          </p:cNvSpPr>
          <p:nvPr>
            <p:ph idx="1"/>
          </p:nvPr>
        </p:nvSpPr>
        <p:spPr/>
        <p:txBody>
          <a:bodyPr>
            <a:normAutofit fontScale="92500" lnSpcReduction="10000"/>
          </a:bodyPr>
          <a:lstStyle/>
          <a:p>
            <a:pPr marL="0" indent="0">
              <a:buNone/>
            </a:pPr>
            <a:r>
              <a:rPr lang="it-IT" b="1" dirty="0"/>
              <a:t>Art. 31, co. 3 bis ss., D. </a:t>
            </a:r>
            <a:r>
              <a:rPr lang="it-IT" b="1" dirty="0" err="1"/>
              <a:t>Lgs</a:t>
            </a:r>
            <a:r>
              <a:rPr lang="it-IT" b="1" dirty="0"/>
              <a:t>. 276/2003</a:t>
            </a:r>
            <a:endParaRPr lang="it-IT" dirty="0"/>
          </a:p>
          <a:p>
            <a:pPr marL="0" indent="0">
              <a:buNone/>
            </a:pPr>
            <a:r>
              <a:rPr lang="it-IT" dirty="0"/>
              <a:t>&lt;&lt;Le imprese agricole appartenenti allo stesso gruppo … possono </a:t>
            </a:r>
            <a:r>
              <a:rPr lang="it-IT" b="1" dirty="0"/>
              <a:t>procedere congiuntamente all’assunzione di lavoratori dipendenti</a:t>
            </a:r>
            <a:r>
              <a:rPr lang="it-IT" dirty="0"/>
              <a:t> per lo svolgimento di prestazioni lavorative presso le relative aziende&gt;&gt;</a:t>
            </a:r>
          </a:p>
          <a:p>
            <a:pPr marL="0" indent="0">
              <a:buNone/>
            </a:pPr>
            <a:r>
              <a:rPr lang="it-IT" dirty="0"/>
              <a:t>&lt;&lt;L’assunzione congiunta di cui al precedente comma può essere effettuata anche da imprese legate da un contratto di rete, quando </a:t>
            </a:r>
            <a:r>
              <a:rPr lang="it-IT" dirty="0" err="1"/>
              <a:t>almento</a:t>
            </a:r>
            <a:r>
              <a:rPr lang="it-IT" dirty="0"/>
              <a:t> il 50% di esse sono imprese agricole&gt;&gt;</a:t>
            </a:r>
          </a:p>
          <a:p>
            <a:pPr marL="0" indent="0">
              <a:buNone/>
            </a:pPr>
            <a:endParaRPr lang="it-IT" b="1" dirty="0"/>
          </a:p>
        </p:txBody>
      </p:sp>
    </p:spTree>
    <p:extLst>
      <p:ext uri="{BB962C8B-B14F-4D97-AF65-F5344CB8AC3E}">
        <p14:creationId xmlns:p14="http://schemas.microsoft.com/office/powerpoint/2010/main" val="33431019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a:t>Segue</a:t>
            </a:r>
          </a:p>
        </p:txBody>
      </p:sp>
      <p:sp>
        <p:nvSpPr>
          <p:cNvPr id="3" name="Segnaposto contenuto 2"/>
          <p:cNvSpPr>
            <a:spLocks noGrp="1"/>
          </p:cNvSpPr>
          <p:nvPr>
            <p:ph idx="1"/>
          </p:nvPr>
        </p:nvSpPr>
        <p:spPr/>
        <p:txBody>
          <a:bodyPr>
            <a:normAutofit lnSpcReduction="10000"/>
          </a:bodyPr>
          <a:lstStyle/>
          <a:p>
            <a:pPr marL="0" indent="0">
              <a:buNone/>
            </a:pPr>
            <a:r>
              <a:rPr lang="it-IT" dirty="0"/>
              <a:t>&lt;&lt;Con decreto del Ministro del lavoro e delle politiche sociali sono definite le modalità con le quali si procede alle assunzioni congiunte &gt;&gt;</a:t>
            </a:r>
          </a:p>
          <a:p>
            <a:pPr marL="0" indent="0">
              <a:buNone/>
            </a:pPr>
            <a:endParaRPr lang="it-IT" dirty="0"/>
          </a:p>
          <a:p>
            <a:pPr marL="0" indent="0">
              <a:buNone/>
            </a:pPr>
            <a:r>
              <a:rPr lang="it-IT" dirty="0"/>
              <a:t>&lt;&lt;I datori di lavoro rispondono in solido delle obbligazioni contrattuali, previdenziali e di legge che scaturiscono dal rapporto di lavoro instaurato con le modalità disciplinate dai commi 3-bis e 3 ter&gt;&gt;</a:t>
            </a:r>
          </a:p>
        </p:txBody>
      </p:sp>
    </p:spTree>
    <p:extLst>
      <p:ext uri="{BB962C8B-B14F-4D97-AF65-F5344CB8AC3E}">
        <p14:creationId xmlns:p14="http://schemas.microsoft.com/office/powerpoint/2010/main" val="15199328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Caratteristiche</a:t>
            </a:r>
          </a:p>
        </p:txBody>
      </p:sp>
      <p:sp>
        <p:nvSpPr>
          <p:cNvPr id="3" name="Segnaposto contenuto 2"/>
          <p:cNvSpPr>
            <a:spLocks noGrp="1"/>
          </p:cNvSpPr>
          <p:nvPr>
            <p:ph idx="1"/>
          </p:nvPr>
        </p:nvSpPr>
        <p:spPr/>
        <p:txBody>
          <a:bodyPr>
            <a:normAutofit fontScale="85000" lnSpcReduction="20000"/>
          </a:bodyPr>
          <a:lstStyle/>
          <a:p>
            <a:pPr marL="514350" indent="-514350">
              <a:buAutoNum type="arabicParenR"/>
            </a:pPr>
            <a:r>
              <a:rPr lang="it-IT" dirty="0" err="1"/>
              <a:t>e’</a:t>
            </a:r>
            <a:r>
              <a:rPr lang="it-IT" dirty="0"/>
              <a:t> il reciproco della </a:t>
            </a:r>
            <a:r>
              <a:rPr lang="it-IT" dirty="0" err="1"/>
              <a:t>codatorialità</a:t>
            </a:r>
            <a:r>
              <a:rPr lang="it-IT" dirty="0"/>
              <a:t>: l’accento non è posto sull’esercizio del potere direttivo, ma sulla </a:t>
            </a:r>
            <a:r>
              <a:rPr lang="it-IT" b="1" dirty="0"/>
              <a:t>contitolarità formale </a:t>
            </a:r>
            <a:r>
              <a:rPr lang="it-IT" dirty="0"/>
              <a:t>del contratto di lavoro (questa sì è obbligazione plurisoggettiva)</a:t>
            </a:r>
          </a:p>
          <a:p>
            <a:pPr marL="514350" indent="-514350">
              <a:buAutoNum type="arabicParenR"/>
            </a:pPr>
            <a:r>
              <a:rPr lang="it-IT" dirty="0"/>
              <a:t>v’è dunque il consenso del prestatore di lavoro (l’assunzione congiunta avviene </a:t>
            </a:r>
            <a:r>
              <a:rPr lang="it-IT" i="1" dirty="0"/>
              <a:t>ex origine</a:t>
            </a:r>
            <a:r>
              <a:rPr lang="it-IT" dirty="0"/>
              <a:t>)</a:t>
            </a:r>
          </a:p>
          <a:p>
            <a:pPr marL="514350" indent="-514350">
              <a:buAutoNum type="arabicParenR"/>
            </a:pPr>
            <a:r>
              <a:rPr lang="it-IT" dirty="0"/>
              <a:t>per questo è prevista </a:t>
            </a:r>
            <a:r>
              <a:rPr lang="it-IT" i="1" dirty="0"/>
              <a:t>ex </a:t>
            </a:r>
            <a:r>
              <a:rPr lang="it-IT" i="1" dirty="0" err="1"/>
              <a:t>lege</a:t>
            </a:r>
            <a:r>
              <a:rPr lang="it-IT" dirty="0"/>
              <a:t> la responsabilità solidale automatica</a:t>
            </a:r>
          </a:p>
          <a:p>
            <a:pPr marL="514350" indent="-514350">
              <a:buAutoNum type="arabicParenR"/>
            </a:pPr>
            <a:r>
              <a:rPr lang="it-IT" dirty="0"/>
              <a:t>non è prerogativa delle imprese di rete, ma delle imprese agricole; può essere concessa alle imprese di rete, a condizione che la maggioranza di esse svolga attività agricola</a:t>
            </a:r>
          </a:p>
        </p:txBody>
      </p:sp>
    </p:spTree>
    <p:extLst>
      <p:ext uri="{BB962C8B-B14F-4D97-AF65-F5344CB8AC3E}">
        <p14:creationId xmlns:p14="http://schemas.microsoft.com/office/powerpoint/2010/main" val="3858948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lgn="ctr">
              <a:buNone/>
            </a:pPr>
            <a:r>
              <a:rPr lang="it-IT" sz="3600" b="1" dirty="0"/>
              <a:t>Il contratto di rete</a:t>
            </a:r>
            <a:r>
              <a:rPr lang="it-IT" dirty="0"/>
              <a:t>:</a:t>
            </a:r>
          </a:p>
          <a:p>
            <a:pPr marL="0" indent="0" algn="ctr">
              <a:buNone/>
            </a:pPr>
            <a:endParaRPr lang="it-IT" dirty="0"/>
          </a:p>
          <a:p>
            <a:pPr marL="514350" indent="-514350" algn="just">
              <a:buAutoNum type="arabicParenR"/>
            </a:pPr>
            <a:r>
              <a:rPr lang="it-IT" dirty="0"/>
              <a:t>dà forma giuridica ad un fenomeno di fatto  </a:t>
            </a:r>
          </a:p>
          <a:p>
            <a:pPr marL="514350" indent="-514350" algn="just">
              <a:buAutoNum type="arabicParenR"/>
            </a:pPr>
            <a:r>
              <a:rPr lang="it-IT" dirty="0"/>
              <a:t>trasforma in contratto il collegamento economico</a:t>
            </a:r>
          </a:p>
          <a:p>
            <a:pPr marL="514350" indent="-514350" algn="just">
              <a:buAutoNum type="arabicParenR"/>
            </a:pPr>
            <a:r>
              <a:rPr lang="it-IT" dirty="0"/>
              <a:t>non costituisce automaticamente il superamento della “distinzione” giuridica</a:t>
            </a:r>
          </a:p>
        </p:txBody>
      </p:sp>
    </p:spTree>
    <p:extLst>
      <p:ext uri="{BB962C8B-B14F-4D97-AF65-F5344CB8AC3E}">
        <p14:creationId xmlns:p14="http://schemas.microsoft.com/office/powerpoint/2010/main" val="26434007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1) Assunzione congiunta: pluralità di soggetti sul versante datoriale formale</a:t>
            </a:r>
          </a:p>
          <a:p>
            <a:endParaRPr lang="it-IT" dirty="0"/>
          </a:p>
          <a:p>
            <a:r>
              <a:rPr lang="it-IT" dirty="0"/>
              <a:t>2) Assunzione diretta da parte di una rete dotata di soggettiva giuridica: è un normale rapporto biunivoco tra datore e lavoratore</a:t>
            </a:r>
          </a:p>
          <a:p>
            <a:pPr marL="0" indent="0">
              <a:buNone/>
            </a:pPr>
            <a:r>
              <a:rPr lang="it-IT" dirty="0"/>
              <a:t>In entrambi i casi è esclusa la </a:t>
            </a:r>
            <a:r>
              <a:rPr lang="it-IT" i="1" dirty="0"/>
              <a:t>reductio ad unum</a:t>
            </a:r>
          </a:p>
        </p:txBody>
      </p:sp>
    </p:spTree>
    <p:extLst>
      <p:ext uri="{BB962C8B-B14F-4D97-AF65-F5344CB8AC3E}">
        <p14:creationId xmlns:p14="http://schemas.microsoft.com/office/powerpoint/2010/main" val="42079584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Giurisprudenza di legittimità</a:t>
            </a:r>
          </a:p>
        </p:txBody>
      </p:sp>
      <p:sp>
        <p:nvSpPr>
          <p:cNvPr id="3" name="Segnaposto contenuto 2"/>
          <p:cNvSpPr>
            <a:spLocks noGrp="1"/>
          </p:cNvSpPr>
          <p:nvPr>
            <p:ph idx="1"/>
          </p:nvPr>
        </p:nvSpPr>
        <p:spPr/>
        <p:txBody>
          <a:bodyPr>
            <a:normAutofit fontScale="55000" lnSpcReduction="20000"/>
          </a:bodyPr>
          <a:lstStyle/>
          <a:p>
            <a:r>
              <a:rPr lang="it-IT" dirty="0" err="1"/>
              <a:t>ll</a:t>
            </a:r>
            <a:r>
              <a:rPr lang="it-IT" dirty="0"/>
              <a:t> collegamento economico-funzionale tra imprese gestite da società del medesimo gruppo non è di per sé solo sufficiente a far ritenere che gli obblighi inerenti a un rapporto di lavoro subordinato, formalmente intercorso tra un lavoratore e una di esse, si debbano estendere anche all'altra, a meno che non sussista una situazione che consenta di ravvisare un unico centro di imputazione del rapporto di lavoro. Tale situazione ricorre ogni volta che vi sia una simulazione o una preordinazione in frode alla legge del frazionamento di un'unica attività fra i vari soggetti del collegamento economico-funzionale e ciò venga accertato in modo adeguato attraverso l'esame delle attività di ciascuna delle imprese gestite formalmente da quei soggetti, che deve rivelare l'esistenza dei </a:t>
            </a:r>
            <a:r>
              <a:rPr lang="it-IT" b="1" dirty="0"/>
              <a:t>seguenti requisiti</a:t>
            </a:r>
            <a:r>
              <a:rPr lang="it-IT" dirty="0"/>
              <a:t>: a) unicità della struttura organizzativa e produttiva; b) integrazione tra le attività esercitate dalle varie imprese del gruppo e il correlativo interesse comune; c) coordinamento tecnico e amministrativo-finanziario tale da individuare un unico soggetto direttivo che faccia confluire le diverse attività delle singole imprese verso uno scopo comune; d) utilizzazione contemporanea della prestazione lavorativa da parte delle varie società titolari delle distinte imprese, nel senso che la stessa sia svolta in modo indifferenziato e contemporaneamente in favore dei vari imprenditori. (</a:t>
            </a:r>
            <a:r>
              <a:rPr lang="it-IT" dirty="0" err="1"/>
              <a:t>Cass</a:t>
            </a:r>
            <a:r>
              <a:rPr lang="it-IT" dirty="0"/>
              <a:t>. 9/12/2009 n. 25763, </a:t>
            </a:r>
            <a:r>
              <a:rPr lang="it-IT" dirty="0" err="1"/>
              <a:t>Pres</a:t>
            </a:r>
            <a:r>
              <a:rPr lang="it-IT" dirty="0"/>
              <a:t>. Roselli Est. Nobile)</a:t>
            </a:r>
          </a:p>
        </p:txBody>
      </p:sp>
    </p:spTree>
    <p:extLst>
      <p:ext uri="{BB962C8B-B14F-4D97-AF65-F5344CB8AC3E}">
        <p14:creationId xmlns:p14="http://schemas.microsoft.com/office/powerpoint/2010/main" val="2644665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contratto di rete</a:t>
            </a:r>
          </a:p>
        </p:txBody>
      </p:sp>
      <p:sp>
        <p:nvSpPr>
          <p:cNvPr id="3" name="Segnaposto contenuto 2"/>
          <p:cNvSpPr>
            <a:spLocks noGrp="1"/>
          </p:cNvSpPr>
          <p:nvPr>
            <p:ph idx="1"/>
          </p:nvPr>
        </p:nvSpPr>
        <p:spPr/>
        <p:txBody>
          <a:bodyPr>
            <a:normAutofit lnSpcReduction="10000"/>
          </a:bodyPr>
          <a:lstStyle/>
          <a:p>
            <a:pPr marL="0" indent="0">
              <a:buNone/>
            </a:pPr>
            <a:r>
              <a:rPr lang="it-IT" sz="2400" b="1" dirty="0"/>
              <a:t>D.L. 10 febbraio 2009, n. 5, convertito con legge 9 aprile 2009 n. 33 (art. 3, comma 4 ter)</a:t>
            </a:r>
          </a:p>
          <a:p>
            <a:pPr marL="0" indent="0">
              <a:buNone/>
            </a:pPr>
            <a:r>
              <a:rPr lang="it-IT" sz="2400" dirty="0"/>
              <a:t>&lt;&lt;</a:t>
            </a:r>
            <a:r>
              <a:rPr lang="it-IT" sz="2400" i="1" dirty="0"/>
              <a:t>Con il contratto di rete più imprenditori perseguono lo scopo di accrescere, individualmente e collettivamente, la propria capacità innovativa e la propria competitività sul mercato e a tal fine si obbligano, sulla base di un programma comune di rete, </a:t>
            </a:r>
          </a:p>
          <a:p>
            <a:r>
              <a:rPr lang="it-IT" sz="2400" i="1" dirty="0"/>
              <a:t>1) a collaborare in forme e in ambiti predeterminati attinenti all’esercizio delle proprie imprese ovvero</a:t>
            </a:r>
          </a:p>
          <a:p>
            <a:r>
              <a:rPr lang="it-IT" sz="2400" i="1" dirty="0"/>
              <a:t>2) a scambiarsi informazioni o prestazioni di natura industriale, commerciale, tecnica o tecnologica ovvero ancora</a:t>
            </a:r>
          </a:p>
          <a:p>
            <a:r>
              <a:rPr lang="it-IT" sz="2400" i="1" dirty="0"/>
              <a:t>3) ad esercitare in comune una o più attività rientranti nell’oggetto della propria impresa</a:t>
            </a:r>
            <a:r>
              <a:rPr lang="it-IT" sz="2400" dirty="0"/>
              <a:t>&gt;&gt;  </a:t>
            </a:r>
          </a:p>
        </p:txBody>
      </p:sp>
    </p:spTree>
    <p:extLst>
      <p:ext uri="{BB962C8B-B14F-4D97-AF65-F5344CB8AC3E}">
        <p14:creationId xmlns:p14="http://schemas.microsoft.com/office/powerpoint/2010/main" val="3374066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Letture unitarie o pluraliste?</a:t>
            </a:r>
          </a:p>
        </p:txBody>
      </p:sp>
      <p:sp>
        <p:nvSpPr>
          <p:cNvPr id="3" name="Segnaposto contenuto 2"/>
          <p:cNvSpPr>
            <a:spLocks noGrp="1"/>
          </p:cNvSpPr>
          <p:nvPr>
            <p:ph idx="1"/>
          </p:nvPr>
        </p:nvSpPr>
        <p:spPr/>
        <p:txBody>
          <a:bodyPr>
            <a:normAutofit fontScale="85000" lnSpcReduction="10000"/>
          </a:bodyPr>
          <a:lstStyle/>
          <a:p>
            <a:r>
              <a:rPr lang="it-IT" dirty="0"/>
              <a:t>La prospettiva delle relazioni sindacali  rende superflua e pertanto supera la questione della unitarietà del gruppo o della rete (</a:t>
            </a:r>
            <a:r>
              <a:rPr lang="it-IT" i="1" dirty="0"/>
              <a:t>lifting the corporate </a:t>
            </a:r>
            <a:r>
              <a:rPr lang="it-IT" i="1" dirty="0" err="1"/>
              <a:t>veil</a:t>
            </a:r>
            <a:r>
              <a:rPr lang="it-IT" dirty="0"/>
              <a:t>)</a:t>
            </a:r>
          </a:p>
          <a:p>
            <a:r>
              <a:rPr lang="it-IT" dirty="0"/>
              <a:t>A tale prospettiva può bastare una ricostruzione dell’impresa complessa in termini di semplice coincidenza o sovrapposizione di interessi.</a:t>
            </a:r>
          </a:p>
          <a:p>
            <a:r>
              <a:rPr lang="it-IT" dirty="0"/>
              <a:t>La contrattazione collettiva può “rincorrere” il gruppo o la rete con risultati assai migliori della legge, se non permettersi di creare di volta in volta – con il consenso della controparte – il proprio ambito di azione, ad esempio allargandolo o </a:t>
            </a:r>
            <a:r>
              <a:rPr lang="it-IT" dirty="0" err="1"/>
              <a:t>modularizzandolo</a:t>
            </a:r>
            <a:r>
              <a:rPr lang="it-IT"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a:t>Non è un caso che Giugni (1991) parli di “</a:t>
            </a:r>
            <a:r>
              <a:rPr lang="it-IT" b="1" dirty="0"/>
              <a:t>soluzione empirica</a:t>
            </a:r>
            <a:r>
              <a:rPr lang="it-IT" dirty="0"/>
              <a:t> del problema dello svolgimento del normale processo di relazioni collettive”.</a:t>
            </a:r>
          </a:p>
          <a:p>
            <a:r>
              <a:rPr lang="it-IT" dirty="0"/>
              <a:t>Il sindacato può porsi come interlocutore a ciascun livello del gruppo o zona della rete in cui vi riesca, impegnandosi ad esempio nella ricerca della “impresa più rappresentativa” o dell’intero gruppo o rete – soggetto.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r>
              <a:rPr lang="it-IT" dirty="0"/>
              <a:t>Un ruolo semplificatore è svolto da quelle clausole contrattuali che attribuiscono convenzionalmente e a fini specifici soggettività al gruppo/rete (sistemi di informazione e consultazione, c.d. prime parti dei contratti collettivi).</a:t>
            </a:r>
          </a:p>
          <a:p>
            <a:r>
              <a:rPr lang="it-IT" dirty="0"/>
              <a:t>In ogni caso, il gruppo può </a:t>
            </a:r>
            <a:r>
              <a:rPr lang="it-IT" dirty="0" err="1"/>
              <a:t>autolegittimarsi</a:t>
            </a:r>
            <a:r>
              <a:rPr lang="it-IT" dirty="0"/>
              <a:t> come controparte del sindacato, a qualsiasi livello di unitarietà, alla sola condizione che lo si accrediti come tale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a:bodyPr>
          <a:lstStyle/>
          <a:p>
            <a:r>
              <a:rPr lang="it-IT" dirty="0"/>
              <a:t>Interesse comune o collettivo del gruppo/rete</a:t>
            </a:r>
          </a:p>
          <a:p>
            <a:r>
              <a:rPr lang="it-IT" dirty="0"/>
              <a:t>I soggetti collettivi e la controparte datoriale</a:t>
            </a:r>
          </a:p>
          <a:p>
            <a:r>
              <a:rPr lang="it-IT" dirty="0"/>
              <a:t>I livelli</a:t>
            </a:r>
          </a:p>
          <a:p>
            <a:r>
              <a:rPr lang="it-IT" dirty="0"/>
              <a:t>Il contratto collettivo e la sua efficacia</a:t>
            </a:r>
          </a:p>
          <a:p>
            <a:r>
              <a:rPr lang="it-IT" dirty="0"/>
              <a:t>La questione degli ambiti</a:t>
            </a:r>
          </a:p>
          <a:p>
            <a:r>
              <a:rPr lang="it-IT" dirty="0"/>
              <a:t>La partecipazione</a:t>
            </a:r>
          </a:p>
          <a:p>
            <a:r>
              <a:rPr lang="it-IT" dirty="0"/>
              <a:t>Legittimazione passiva ex art. 28 St. </a:t>
            </a:r>
            <a:r>
              <a:rPr lang="it-IT" dirty="0" err="1"/>
              <a:t>lav</a:t>
            </a:r>
            <a:r>
              <a:rPr lang="it-IT"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Interesse comune/collettivo</a:t>
            </a:r>
          </a:p>
        </p:txBody>
      </p:sp>
      <p:sp>
        <p:nvSpPr>
          <p:cNvPr id="3" name="Segnaposto contenuto 2"/>
          <p:cNvSpPr>
            <a:spLocks noGrp="1"/>
          </p:cNvSpPr>
          <p:nvPr>
            <p:ph idx="1"/>
          </p:nvPr>
        </p:nvSpPr>
        <p:spPr/>
        <p:txBody>
          <a:bodyPr>
            <a:normAutofit fontScale="92500"/>
          </a:bodyPr>
          <a:lstStyle/>
          <a:p>
            <a:r>
              <a:rPr lang="it-IT" dirty="0"/>
              <a:t>Perché possa parlarsi di una capacità del gruppo o della rete a stipulare contratti non è necessario ipostatizzare la esistenza di un interesse unitario delle singole imprese, potendosi al contrario dire che quando il gruppo o la rete è soggetto di contrattazione, pragmaticamente risulta individuabile un interesse comune/collettivo.</a:t>
            </a:r>
          </a:p>
          <a:p>
            <a:r>
              <a:rPr lang="it-IT" dirty="0"/>
              <a:t>Ciò a prescindere dalla sussistenza di un interesse unitario</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519</TotalTime>
  <Words>3185</Words>
  <Application>Microsoft Office PowerPoint</Application>
  <PresentationFormat>Presentazione su schermo (4:3)</PresentationFormat>
  <Paragraphs>163</Paragraphs>
  <Slides>42</Slides>
  <Notes>1</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42</vt:i4>
      </vt:variant>
    </vt:vector>
  </HeadingPairs>
  <TitlesOfParts>
    <vt:vector size="45" baseType="lpstr">
      <vt:lpstr>Arial</vt:lpstr>
      <vt:lpstr>Calibri</vt:lpstr>
      <vt:lpstr>Tema di Office</vt:lpstr>
      <vt:lpstr>Le relazioni sindacali nei gruppi e  nelle reti di imprese</vt:lpstr>
      <vt:lpstr>Un fronte comune</vt:lpstr>
      <vt:lpstr>Presentazione standard di PowerPoint</vt:lpstr>
      <vt:lpstr>Presentazione standard di PowerPoint</vt:lpstr>
      <vt:lpstr>Letture unitarie o pluraliste?</vt:lpstr>
      <vt:lpstr>Presentazione standard di PowerPoint</vt:lpstr>
      <vt:lpstr>Presentazione standard di PowerPoint</vt:lpstr>
      <vt:lpstr>Presentazione standard di PowerPoint</vt:lpstr>
      <vt:lpstr>Interesse comune/collettivo</vt:lpstr>
      <vt:lpstr>I soggetti</vt:lpstr>
      <vt:lpstr>Versante dei lavoratori</vt:lpstr>
      <vt:lpstr>Versante del gruppo/rete</vt:lpstr>
      <vt:lpstr>I livelli</vt:lpstr>
      <vt:lpstr>Presentazione standard di PowerPoint</vt:lpstr>
      <vt:lpstr>Il contratto collettivo:  contenuti peculiari</vt:lpstr>
      <vt:lpstr>Contenuti classici</vt:lpstr>
      <vt:lpstr>Efficacia del contratto collettivo</vt:lpstr>
      <vt:lpstr>La questione degli ambiti</vt:lpstr>
      <vt:lpstr>Categoria e area contrattuale</vt:lpstr>
      <vt:lpstr>Art. 8, d.l. 138/2011</vt:lpstr>
      <vt:lpstr>La partecipazione</vt:lpstr>
      <vt:lpstr>Presentazione standard di PowerPoint</vt:lpstr>
      <vt:lpstr>Legittimazione passiva  ex art. 28 St. lav.</vt:lpstr>
      <vt:lpstr>Segue: art. 28 St. lav.</vt:lpstr>
      <vt:lpstr>Codatorialità</vt:lpstr>
      <vt:lpstr>Codatorialità: cosa non è</vt:lpstr>
      <vt:lpstr>Codatorialità: la definizione assente</vt:lpstr>
      <vt:lpstr>Presentazione standard di PowerPoint</vt:lpstr>
      <vt:lpstr>Definizione dottrinale un «job sharing» dal lato datoriale?</vt:lpstr>
      <vt:lpstr>Proposte di inquadramento civilistico e collegamento con il piano lavoristico</vt:lpstr>
      <vt:lpstr>Presentazione standard di PowerPoint</vt:lpstr>
      <vt:lpstr>Conseguenze</vt:lpstr>
      <vt:lpstr>Esclusione di una  responsabilità solidale automatica</vt:lpstr>
      <vt:lpstr>Potere Direttivo</vt:lpstr>
      <vt:lpstr>Ingaggio «con regole stabilite dal contratto di rete stessa»</vt:lpstr>
      <vt:lpstr>Il consenso del lavoratore</vt:lpstr>
      <vt:lpstr>Assunzione congiunta</vt:lpstr>
      <vt:lpstr>Segue</vt:lpstr>
      <vt:lpstr>Caratteristiche</vt:lpstr>
      <vt:lpstr>Presentazione standard di PowerPoint</vt:lpstr>
      <vt:lpstr>Giurisprudenza di legittimità</vt:lpstr>
      <vt:lpstr>Il contratto di rete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rapporto di lavoro nelle aggregazioni tra imprese</dc:title>
  <dc:creator>Stewart Arnold</dc:creator>
  <cp:lastModifiedBy>Giovanna Pacchiana</cp:lastModifiedBy>
  <cp:revision>92</cp:revision>
  <cp:lastPrinted>2016-09-29T10:48:42Z</cp:lastPrinted>
  <dcterms:created xsi:type="dcterms:W3CDTF">2016-09-28T21:46:46Z</dcterms:created>
  <dcterms:modified xsi:type="dcterms:W3CDTF">2023-11-06T13:59:21Z</dcterms:modified>
</cp:coreProperties>
</file>